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rts/chart1.xml" ContentType="application/vnd.openxmlformats-officedocument.drawingml.chart+xml"/>
  <Override PartName="/ppt/charts/chart2.xml" ContentType="application/vnd.openxmlformats-officedocument.drawingml.chart+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91" r:id="rId1"/>
  </p:sldMasterIdLst>
  <p:notesMasterIdLst>
    <p:notesMasterId r:id="rId24"/>
  </p:notesMasterIdLst>
  <p:handoutMasterIdLst>
    <p:handoutMasterId r:id="rId25"/>
  </p:handoutMasterIdLst>
  <p:sldIdLst>
    <p:sldId id="276" r:id="rId2"/>
    <p:sldId id="418" r:id="rId3"/>
    <p:sldId id="407" r:id="rId4"/>
    <p:sldId id="408" r:id="rId5"/>
    <p:sldId id="411" r:id="rId6"/>
    <p:sldId id="400" r:id="rId7"/>
    <p:sldId id="402" r:id="rId8"/>
    <p:sldId id="405" r:id="rId9"/>
    <p:sldId id="406" r:id="rId10"/>
    <p:sldId id="409" r:id="rId11"/>
    <p:sldId id="412" r:id="rId12"/>
    <p:sldId id="404" r:id="rId13"/>
    <p:sldId id="414" r:id="rId14"/>
    <p:sldId id="415" r:id="rId15"/>
    <p:sldId id="416" r:id="rId16"/>
    <p:sldId id="383" r:id="rId17"/>
    <p:sldId id="364" r:id="rId18"/>
    <p:sldId id="417" r:id="rId19"/>
    <p:sldId id="398" r:id="rId20"/>
    <p:sldId id="312" r:id="rId21"/>
    <p:sldId id="419" r:id="rId22"/>
    <p:sldId id="420" r:id="rId23"/>
  </p:sldIdLst>
  <p:sldSz cx="9144000" cy="6858000" type="screen4x3"/>
  <p:notesSz cx="6797675" cy="9926638"/>
  <p:defaultTextStyle>
    <a:defPPr>
      <a:defRPr lang="de-DE"/>
    </a:defPPr>
    <a:lvl1pPr algn="l" rtl="0" eaLnBrk="0" fontAlgn="base" hangingPunct="0">
      <a:spcBef>
        <a:spcPct val="0"/>
      </a:spcBef>
      <a:spcAft>
        <a:spcPct val="0"/>
      </a:spcAft>
      <a:defRPr sz="2200" b="1" kern="1200">
        <a:solidFill>
          <a:srgbClr val="999999"/>
        </a:solidFill>
        <a:latin typeface="Arial" charset="0"/>
        <a:ea typeface="+mn-ea"/>
        <a:cs typeface="+mn-cs"/>
      </a:defRPr>
    </a:lvl1pPr>
    <a:lvl2pPr marL="457200" algn="l" rtl="0" eaLnBrk="0" fontAlgn="base" hangingPunct="0">
      <a:spcBef>
        <a:spcPct val="0"/>
      </a:spcBef>
      <a:spcAft>
        <a:spcPct val="0"/>
      </a:spcAft>
      <a:defRPr sz="2200" b="1" kern="1200">
        <a:solidFill>
          <a:srgbClr val="999999"/>
        </a:solidFill>
        <a:latin typeface="Arial" charset="0"/>
        <a:ea typeface="+mn-ea"/>
        <a:cs typeface="+mn-cs"/>
      </a:defRPr>
    </a:lvl2pPr>
    <a:lvl3pPr marL="914400" algn="l" rtl="0" eaLnBrk="0" fontAlgn="base" hangingPunct="0">
      <a:spcBef>
        <a:spcPct val="0"/>
      </a:spcBef>
      <a:spcAft>
        <a:spcPct val="0"/>
      </a:spcAft>
      <a:defRPr sz="2200" b="1" kern="1200">
        <a:solidFill>
          <a:srgbClr val="999999"/>
        </a:solidFill>
        <a:latin typeface="Arial" charset="0"/>
        <a:ea typeface="+mn-ea"/>
        <a:cs typeface="+mn-cs"/>
      </a:defRPr>
    </a:lvl3pPr>
    <a:lvl4pPr marL="1371600" algn="l" rtl="0" eaLnBrk="0" fontAlgn="base" hangingPunct="0">
      <a:spcBef>
        <a:spcPct val="0"/>
      </a:spcBef>
      <a:spcAft>
        <a:spcPct val="0"/>
      </a:spcAft>
      <a:defRPr sz="2200" b="1" kern="1200">
        <a:solidFill>
          <a:srgbClr val="999999"/>
        </a:solidFill>
        <a:latin typeface="Arial" charset="0"/>
        <a:ea typeface="+mn-ea"/>
        <a:cs typeface="+mn-cs"/>
      </a:defRPr>
    </a:lvl4pPr>
    <a:lvl5pPr marL="1828800" algn="l" rtl="0" eaLnBrk="0" fontAlgn="base" hangingPunct="0">
      <a:spcBef>
        <a:spcPct val="0"/>
      </a:spcBef>
      <a:spcAft>
        <a:spcPct val="0"/>
      </a:spcAft>
      <a:defRPr sz="2200" b="1" kern="1200">
        <a:solidFill>
          <a:srgbClr val="999999"/>
        </a:solidFill>
        <a:latin typeface="Arial" charset="0"/>
        <a:ea typeface="+mn-ea"/>
        <a:cs typeface="+mn-cs"/>
      </a:defRPr>
    </a:lvl5pPr>
    <a:lvl6pPr marL="2286000" algn="l" defTabSz="914400" rtl="0" eaLnBrk="1" latinLnBrk="0" hangingPunct="1">
      <a:defRPr sz="2200" b="1" kern="1200">
        <a:solidFill>
          <a:srgbClr val="999999"/>
        </a:solidFill>
        <a:latin typeface="Arial" charset="0"/>
        <a:ea typeface="+mn-ea"/>
        <a:cs typeface="+mn-cs"/>
      </a:defRPr>
    </a:lvl6pPr>
    <a:lvl7pPr marL="2743200" algn="l" defTabSz="914400" rtl="0" eaLnBrk="1" latinLnBrk="0" hangingPunct="1">
      <a:defRPr sz="2200" b="1" kern="1200">
        <a:solidFill>
          <a:srgbClr val="999999"/>
        </a:solidFill>
        <a:latin typeface="Arial" charset="0"/>
        <a:ea typeface="+mn-ea"/>
        <a:cs typeface="+mn-cs"/>
      </a:defRPr>
    </a:lvl7pPr>
    <a:lvl8pPr marL="3200400" algn="l" defTabSz="914400" rtl="0" eaLnBrk="1" latinLnBrk="0" hangingPunct="1">
      <a:defRPr sz="2200" b="1" kern="1200">
        <a:solidFill>
          <a:srgbClr val="999999"/>
        </a:solidFill>
        <a:latin typeface="Arial" charset="0"/>
        <a:ea typeface="+mn-ea"/>
        <a:cs typeface="+mn-cs"/>
      </a:defRPr>
    </a:lvl8pPr>
    <a:lvl9pPr marL="3657600" algn="l" defTabSz="914400" rtl="0" eaLnBrk="1" latinLnBrk="0" hangingPunct="1">
      <a:defRPr sz="2200" b="1" kern="1200">
        <a:solidFill>
          <a:srgbClr val="999999"/>
        </a:solidFill>
        <a:latin typeface="Arial" charset="0"/>
        <a:ea typeface="+mn-ea"/>
        <a:cs typeface="+mn-cs"/>
      </a:defRPr>
    </a:lvl9pPr>
  </p:defaultTextStyle>
  <p:extLst>
    <p:ext uri="{EFAFB233-063F-42B5-8137-9DF3F51BA10A}">
      <p15:sldGuideLst xmlns:p15="http://schemas.microsoft.com/office/powerpoint/2012/main">
        <p15:guide id="1" orient="horz" pos="658">
          <p15:clr>
            <a:srgbClr val="A4A3A4"/>
          </p15:clr>
        </p15:guide>
        <p15:guide id="2" orient="horz" pos="388">
          <p15:clr>
            <a:srgbClr val="A4A3A4"/>
          </p15:clr>
        </p15:guide>
        <p15:guide id="3" pos="288">
          <p15:clr>
            <a:srgbClr val="A4A3A4"/>
          </p15:clr>
        </p15:guide>
        <p15:guide id="4" pos="1022">
          <p15:clr>
            <a:srgbClr val="A4A3A4"/>
          </p15:clr>
        </p15:guide>
      </p15:sldGuideLst>
    </p:ext>
    <p:ext uri="{2D200454-40CA-4A62-9FC3-DE9A4176ACB9}">
      <p15:notesGuideLst xmlns:p15="http://schemas.microsoft.com/office/powerpoint/2012/main">
        <p15:guide id="1" orient="horz" pos="3126">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0F0F"/>
    <a:srgbClr val="6E6452"/>
    <a:srgbClr val="E5DBA1"/>
    <a:srgbClr val="BABA93"/>
    <a:srgbClr val="BABB93"/>
    <a:srgbClr val="DEDEAF"/>
    <a:srgbClr val="999999"/>
    <a:srgbClr val="D9D9D9"/>
    <a:srgbClr val="CCCC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7B26C5-4107-4FEC-AEDC-1716B250A1EF}" styleName="Style clair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75" autoAdjust="0"/>
    <p:restoredTop sz="84309" autoAdjust="0"/>
  </p:normalViewPr>
  <p:slideViewPr>
    <p:cSldViewPr snapToGrid="0">
      <p:cViewPr varScale="1">
        <p:scale>
          <a:sx n="93" d="100"/>
          <a:sy n="93" d="100"/>
        </p:scale>
        <p:origin x="1908" y="78"/>
      </p:cViewPr>
      <p:guideLst>
        <p:guide orient="horz" pos="658"/>
        <p:guide orient="horz" pos="388"/>
        <p:guide pos="288"/>
        <p:guide pos="102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108" d="100"/>
          <a:sy n="108" d="100"/>
        </p:scale>
        <p:origin x="-4140" y="-102"/>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DMS\AppData\Local\Microsoft\Windows\Temporary%20Internet%20Files\Content.Outlook\KHRDDLNU\Calcul%20FP%20Lait%2045.xlsm"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DMS\AppData\Local\Microsoft\Windows\Temporary%20Internet%20Files\Content.Outlook\KHRDDLNU\Calcul%20FP%20Avi%20150.xlsm"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sz="1800"/>
            </a:pPr>
            <a:r>
              <a:rPr lang="fr-FR" sz="1800" b="1" i="0" u="none" strike="noStrike" baseline="0">
                <a:effectLst/>
              </a:rPr>
              <a:t>Produits d’exploitation et service de la dette</a:t>
            </a:r>
            <a:endParaRPr lang="de-DE" sz="1800"/>
          </a:p>
        </c:rich>
      </c:tx>
      <c:overlay val="0"/>
    </c:title>
    <c:autoTitleDeleted val="0"/>
    <c:plotArea>
      <c:layout>
        <c:manualLayout>
          <c:layoutTarget val="inner"/>
          <c:xMode val="edge"/>
          <c:yMode val="edge"/>
          <c:x val="0.120454724409449"/>
          <c:y val="0.21515669536864401"/>
          <c:w val="0.87296632822213005"/>
          <c:h val="0.579991025641026"/>
        </c:manualLayout>
      </c:layout>
      <c:areaChart>
        <c:grouping val="stacked"/>
        <c:varyColors val="0"/>
        <c:ser>
          <c:idx val="1"/>
          <c:order val="0"/>
          <c:tx>
            <c:v>Facturation de l'électricité</c:v>
          </c:tx>
          <c:cat>
            <c:numRef>
              <c:f>[0]!OpsPeriod</c:f>
              <c:numCache>
                <c:formatCode>#,##0_-;\ \(#,##0\);_-* "-"??;_-@_-</c:formatCode>
                <c:ptCount val="2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numCache>
            </c:numRef>
          </c:cat>
          <c:val>
            <c:numRef>
              <c:f>[0]!TariffRev</c:f>
              <c:numCache>
                <c:formatCode>_(* #,##0_);_(* \(#,##0\);_(* "-"??_);_(@_)</c:formatCode>
                <c:ptCount val="20"/>
                <c:pt idx="0">
                  <c:v>13812.840000000002</c:v>
                </c:pt>
                <c:pt idx="1">
                  <c:v>15116.110000000004</c:v>
                </c:pt>
                <c:pt idx="2">
                  <c:v>16591.221000000005</c:v>
                </c:pt>
                <c:pt idx="3">
                  <c:v>18213.843100000009</c:v>
                </c:pt>
                <c:pt idx="4">
                  <c:v>20053.518444000008</c:v>
                </c:pt>
                <c:pt idx="5">
                  <c:v>20980.41378050001</c:v>
                </c:pt>
                <c:pt idx="6">
                  <c:v>22011.184469525015</c:v>
                </c:pt>
                <c:pt idx="7">
                  <c:v>23093.493693001266</c:v>
                </c:pt>
                <c:pt idx="8">
                  <c:v>24296.301715672293</c:v>
                </c:pt>
                <c:pt idx="9">
                  <c:v>25339.555164192832</c:v>
                </c:pt>
                <c:pt idx="10">
                  <c:v>26455.40122645153</c:v>
                </c:pt>
                <c:pt idx="11">
                  <c:v>27621.271895153001</c:v>
                </c:pt>
                <c:pt idx="12">
                  <c:v>28918.417388326794</c:v>
                </c:pt>
                <c:pt idx="13">
                  <c:v>30112.139805949409</c:v>
                </c:pt>
                <c:pt idx="14">
                  <c:v>31441.918305736992</c:v>
                </c:pt>
                <c:pt idx="15">
                  <c:v>32831.293092172717</c:v>
                </c:pt>
                <c:pt idx="16">
                  <c:v>34376.85649300275</c:v>
                </c:pt>
                <c:pt idx="17">
                  <c:v>35799.616813982844</c:v>
                </c:pt>
                <c:pt idx="18">
                  <c:v>37384.262052905811</c:v>
                </c:pt>
                <c:pt idx="19">
                  <c:v>39039.907104338097</c:v>
                </c:pt>
              </c:numCache>
            </c:numRef>
          </c:val>
          <c:extLst>
            <c:ext xmlns:c16="http://schemas.microsoft.com/office/drawing/2014/chart" uri="{C3380CC4-5D6E-409C-BE32-E72D297353CC}">
              <c16:uniqueId val="{00000000-8F4E-4A81-972F-C0BF86D6CD98}"/>
            </c:ext>
          </c:extLst>
        </c:ser>
        <c:ser>
          <c:idx val="0"/>
          <c:order val="1"/>
          <c:tx>
            <c:v>Vente du surplus</c:v>
          </c:tx>
          <c:cat>
            <c:numRef>
              <c:f>[0]!OpsPeriod</c:f>
              <c:numCache>
                <c:formatCode>#,##0_-;\ \(#,##0\);_-* "-"??;_-@_-</c:formatCode>
                <c:ptCount val="2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numCache>
            </c:numRef>
          </c:cat>
          <c:val>
            <c:numRef>
              <c:f>[0]!Savings</c:f>
              <c:numCache>
                <c:formatCode>_(* #,##0_);_(* \(#,##0\);_(* "-"??_);_(@_)</c:formatCode>
                <c:ptCount val="20"/>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numCache>
            </c:numRef>
          </c:val>
          <c:extLst>
            <c:ext xmlns:c16="http://schemas.microsoft.com/office/drawing/2014/chart" uri="{C3380CC4-5D6E-409C-BE32-E72D297353CC}">
              <c16:uniqueId val="{00000001-8F4E-4A81-972F-C0BF86D6CD98}"/>
            </c:ext>
          </c:extLst>
        </c:ser>
        <c:dLbls>
          <c:showLegendKey val="0"/>
          <c:showVal val="0"/>
          <c:showCatName val="0"/>
          <c:showSerName val="0"/>
          <c:showPercent val="0"/>
          <c:showBubbleSize val="0"/>
        </c:dLbls>
        <c:axId val="153143448"/>
        <c:axId val="153143840"/>
      </c:areaChart>
      <c:barChart>
        <c:barDir val="col"/>
        <c:grouping val="stacked"/>
        <c:varyColors val="0"/>
        <c:ser>
          <c:idx val="2"/>
          <c:order val="2"/>
          <c:tx>
            <c:v>Service de la dette</c:v>
          </c:tx>
          <c:spPr>
            <a:ln w="25400">
              <a:noFill/>
            </a:ln>
          </c:spPr>
          <c:invertIfNegative val="0"/>
          <c:cat>
            <c:numRef>
              <c:f>[0]!OpsPeriod</c:f>
              <c:numCache>
                <c:formatCode>#,##0_-;\ \(#,##0\);_-* "-"??;_-@_-</c:formatCode>
                <c:ptCount val="2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numCache>
            </c:numRef>
          </c:cat>
          <c:val>
            <c:numRef>
              <c:f>[0]!DebtService</c:f>
              <c:numCache>
                <c:formatCode>_(* #,##0_);_(* \(#,##0\);_(* "-"??_);_(@_)</c:formatCode>
                <c:ptCount val="20"/>
                <c:pt idx="0">
                  <c:v>8526.8268596089074</c:v>
                </c:pt>
                <c:pt idx="1">
                  <c:v>8526.8268595293775</c:v>
                </c:pt>
                <c:pt idx="2">
                  <c:v>8526.8268597974893</c:v>
                </c:pt>
                <c:pt idx="3">
                  <c:v>8526.8268596813323</c:v>
                </c:pt>
                <c:pt idx="4">
                  <c:v>8526.8268608340859</c:v>
                </c:pt>
                <c:pt idx="5">
                  <c:v>8526.8268583436802</c:v>
                </c:pt>
                <c:pt idx="6">
                  <c:v>8526.8268567999839</c:v>
                </c:pt>
                <c:pt idx="7">
                  <c:v>0</c:v>
                </c:pt>
                <c:pt idx="8">
                  <c:v>0</c:v>
                </c:pt>
                <c:pt idx="9">
                  <c:v>0</c:v>
                </c:pt>
                <c:pt idx="10">
                  <c:v>0</c:v>
                </c:pt>
                <c:pt idx="11">
                  <c:v>0</c:v>
                </c:pt>
                <c:pt idx="12">
                  <c:v>0</c:v>
                </c:pt>
                <c:pt idx="13">
                  <c:v>0</c:v>
                </c:pt>
                <c:pt idx="14">
                  <c:v>0</c:v>
                </c:pt>
                <c:pt idx="15">
                  <c:v>0</c:v>
                </c:pt>
                <c:pt idx="16">
                  <c:v>0</c:v>
                </c:pt>
                <c:pt idx="17">
                  <c:v>0</c:v>
                </c:pt>
                <c:pt idx="18">
                  <c:v>0</c:v>
                </c:pt>
                <c:pt idx="19">
                  <c:v>0</c:v>
                </c:pt>
              </c:numCache>
            </c:numRef>
          </c:val>
          <c:extLst>
            <c:ext xmlns:c16="http://schemas.microsoft.com/office/drawing/2014/chart" uri="{C3380CC4-5D6E-409C-BE32-E72D297353CC}">
              <c16:uniqueId val="{00000002-8F4E-4A81-972F-C0BF86D6CD98}"/>
            </c:ext>
          </c:extLst>
        </c:ser>
        <c:ser>
          <c:idx val="3"/>
          <c:order val="3"/>
          <c:tx>
            <c:v>Exploitation et maintenance</c:v>
          </c:tx>
          <c:spPr>
            <a:solidFill>
              <a:schemeClr val="bg1">
                <a:lumMod val="75000"/>
              </a:schemeClr>
            </a:solidFill>
          </c:spPr>
          <c:invertIfNegative val="0"/>
          <c:cat>
            <c:numRef>
              <c:f>[0]!OpsPeriod</c:f>
              <c:numCache>
                <c:formatCode>#,##0_-;\ \(#,##0\);_-* "-"??;_-@_-</c:formatCode>
                <c:ptCount val="2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numCache>
            </c:numRef>
          </c:cat>
          <c:val>
            <c:numRef>
              <c:f>[0]!Opex</c:f>
              <c:numCache>
                <c:formatCode>_(* #,##0_);_(* \(#,##0\);_(* "-"??_);_(@_)</c:formatCode>
                <c:ptCount val="20"/>
                <c:pt idx="0">
                  <c:v>1459.9890410958906</c:v>
                </c:pt>
                <c:pt idx="1">
                  <c:v>1514.2400000000002</c:v>
                </c:pt>
                <c:pt idx="2">
                  <c:v>1574.8096</c:v>
                </c:pt>
                <c:pt idx="3">
                  <c:v>1637.8019840000004</c:v>
                </c:pt>
                <c:pt idx="4">
                  <c:v>1707.9806772322197</c:v>
                </c:pt>
                <c:pt idx="5">
                  <c:v>1771.4466258944005</c:v>
                </c:pt>
                <c:pt idx="6">
                  <c:v>1842.3044909301766</c:v>
                </c:pt>
                <c:pt idx="7">
                  <c:v>1915.9966705673837</c:v>
                </c:pt>
                <c:pt idx="8">
                  <c:v>1998.0958155747098</c:v>
                </c:pt>
                <c:pt idx="9">
                  <c:v>2072.3419988856826</c:v>
                </c:pt>
                <c:pt idx="10">
                  <c:v>2155.2356788411098</c:v>
                </c:pt>
                <c:pt idx="11">
                  <c:v>2241.4451059947546</c:v>
                </c:pt>
                <c:pt idx="12">
                  <c:v>2337.4894935502562</c:v>
                </c:pt>
                <c:pt idx="13">
                  <c:v>2424.3470266439263</c:v>
                </c:pt>
                <c:pt idx="14">
                  <c:v>2521.3209077096835</c:v>
                </c:pt>
                <c:pt idx="15">
                  <c:v>2622.1737440180709</c:v>
                </c:pt>
                <c:pt idx="16">
                  <c:v>2734.5320929398317</c:v>
                </c:pt>
                <c:pt idx="17">
                  <c:v>2836.1431215299458</c:v>
                </c:pt>
                <c:pt idx="18">
                  <c:v>2949.5888463911433</c:v>
                </c:pt>
                <c:pt idx="19">
                  <c:v>3067.5724002467891</c:v>
                </c:pt>
              </c:numCache>
            </c:numRef>
          </c:val>
          <c:extLst>
            <c:ext xmlns:c16="http://schemas.microsoft.com/office/drawing/2014/chart" uri="{C3380CC4-5D6E-409C-BE32-E72D297353CC}">
              <c16:uniqueId val="{00000003-8F4E-4A81-972F-C0BF86D6CD98}"/>
            </c:ext>
          </c:extLst>
        </c:ser>
        <c:dLbls>
          <c:showLegendKey val="0"/>
          <c:showVal val="0"/>
          <c:showCatName val="0"/>
          <c:showSerName val="0"/>
          <c:showPercent val="0"/>
          <c:showBubbleSize val="0"/>
        </c:dLbls>
        <c:gapWidth val="150"/>
        <c:overlap val="100"/>
        <c:axId val="153143448"/>
        <c:axId val="153143840"/>
      </c:barChart>
      <c:catAx>
        <c:axId val="153143448"/>
        <c:scaling>
          <c:orientation val="minMax"/>
        </c:scaling>
        <c:delete val="0"/>
        <c:axPos val="b"/>
        <c:title>
          <c:tx>
            <c:rich>
              <a:bodyPr/>
              <a:lstStyle/>
              <a:p>
                <a:pPr>
                  <a:defRPr sz="1000"/>
                </a:pPr>
                <a:r>
                  <a:rPr lang="en-US" sz="1000"/>
                  <a:t>Année d'exploitation</a:t>
                </a:r>
              </a:p>
            </c:rich>
          </c:tx>
          <c:overlay val="0"/>
        </c:title>
        <c:numFmt formatCode="#,##0_-;\ \(#,##0\);_-* &quot;-&quot;??;_-@_-" sourceLinked="1"/>
        <c:majorTickMark val="out"/>
        <c:minorTickMark val="none"/>
        <c:tickLblPos val="nextTo"/>
        <c:crossAx val="153143840"/>
        <c:crosses val="autoZero"/>
        <c:auto val="1"/>
        <c:lblAlgn val="ctr"/>
        <c:lblOffset val="100"/>
        <c:noMultiLvlLbl val="0"/>
      </c:catAx>
      <c:valAx>
        <c:axId val="153143840"/>
        <c:scaling>
          <c:orientation val="minMax"/>
        </c:scaling>
        <c:delete val="0"/>
        <c:axPos val="l"/>
        <c:title>
          <c:tx>
            <c:rich>
              <a:bodyPr rot="0" vert="horz"/>
              <a:lstStyle/>
              <a:p>
                <a:pPr>
                  <a:defRPr sz="1000"/>
                </a:pPr>
                <a:r>
                  <a:rPr lang="de-DE" sz="1000"/>
                  <a:t>DT</a:t>
                </a:r>
              </a:p>
            </c:rich>
          </c:tx>
          <c:overlay val="0"/>
        </c:title>
        <c:numFmt formatCode="#,##0" sourceLinked="0"/>
        <c:majorTickMark val="out"/>
        <c:minorTickMark val="none"/>
        <c:tickLblPos val="nextTo"/>
        <c:txPr>
          <a:bodyPr/>
          <a:lstStyle/>
          <a:p>
            <a:pPr>
              <a:defRPr sz="1000"/>
            </a:pPr>
            <a:endParaRPr lang="fr-FR"/>
          </a:p>
        </c:txPr>
        <c:crossAx val="153143448"/>
        <c:crosses val="autoZero"/>
        <c:crossBetween val="between"/>
      </c:valAx>
      <c:dTable>
        <c:showHorzBorder val="1"/>
        <c:showVertBorder val="1"/>
        <c:showOutline val="1"/>
        <c:showKeys val="0"/>
        <c:txPr>
          <a:bodyPr/>
          <a:lstStyle/>
          <a:p>
            <a:pPr rtl="0">
              <a:defRPr sz="600"/>
            </a:pPr>
            <a:endParaRPr lang="fr-FR"/>
          </a:p>
        </c:txPr>
      </c:dTable>
    </c:plotArea>
    <c:legend>
      <c:legendPos val="t"/>
      <c:overlay val="0"/>
      <c:spPr>
        <a:solidFill>
          <a:schemeClr val="bg1"/>
        </a:solidFill>
        <a:effectLst/>
      </c:spPr>
      <c:txPr>
        <a:bodyPr/>
        <a:lstStyle/>
        <a:p>
          <a:pPr>
            <a:defRPr sz="1000"/>
          </a:pPr>
          <a:endParaRPr lang="fr-FR"/>
        </a:p>
      </c:txPr>
    </c:legend>
    <c:plotVisOnly val="1"/>
    <c:dispBlanksAs val="gap"/>
    <c:showDLblsOverMax val="0"/>
  </c:chart>
  <c:txPr>
    <a:bodyPr/>
    <a:lstStyle/>
    <a:p>
      <a:pPr>
        <a:defRPr sz="900">
          <a:latin typeface="Arial"/>
          <a:cs typeface="Arial"/>
        </a:defRPr>
      </a:pPr>
      <a:endParaRPr lang="fr-F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sz="1800"/>
            </a:pPr>
            <a:r>
              <a:rPr lang="fr-FR" sz="1800" b="1" i="0" u="none" strike="noStrike" baseline="0">
                <a:effectLst/>
              </a:rPr>
              <a:t>Produits d’exploitation et service de la dette</a:t>
            </a:r>
            <a:endParaRPr lang="de-DE" sz="1800"/>
          </a:p>
        </c:rich>
      </c:tx>
      <c:overlay val="0"/>
    </c:title>
    <c:autoTitleDeleted val="0"/>
    <c:plotArea>
      <c:layout>
        <c:manualLayout>
          <c:layoutTarget val="inner"/>
          <c:xMode val="edge"/>
          <c:yMode val="edge"/>
          <c:x val="0.120454724409449"/>
          <c:y val="0.21515669536864401"/>
          <c:w val="0.87296632822213005"/>
          <c:h val="0.579991025641026"/>
        </c:manualLayout>
      </c:layout>
      <c:areaChart>
        <c:grouping val="stacked"/>
        <c:varyColors val="0"/>
        <c:ser>
          <c:idx val="1"/>
          <c:order val="0"/>
          <c:tx>
            <c:v>Facturation de l'électricité</c:v>
          </c:tx>
          <c:cat>
            <c:numRef>
              <c:f>[0]!OpsPeriod</c:f>
              <c:numCache>
                <c:formatCode>#,##0_-;\ \(#,##0\);_-* "-"??;_-@_-</c:formatCode>
                <c:ptCount val="2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numCache>
            </c:numRef>
          </c:cat>
          <c:val>
            <c:numRef>
              <c:f>[0]!TariffRev</c:f>
              <c:numCache>
                <c:formatCode>_(* #,##0_);_(* \(#,##0\);_(* "-"??_);_(@_)</c:formatCode>
                <c:ptCount val="20"/>
                <c:pt idx="0">
                  <c:v>56421.736098904126</c:v>
                </c:pt>
                <c:pt idx="1">
                  <c:v>61458.636316575015</c:v>
                </c:pt>
                <c:pt idx="2">
                  <c:v>67140.88040192888</c:v>
                </c:pt>
                <c:pt idx="3">
                  <c:v>73360.72453858146</c:v>
                </c:pt>
                <c:pt idx="4">
                  <c:v>80388.609801841943</c:v>
                </c:pt>
                <c:pt idx="5">
                  <c:v>83694.668897400508</c:v>
                </c:pt>
                <c:pt idx="6">
                  <c:v>87378.453389325077</c:v>
                </c:pt>
                <c:pt idx="7">
                  <c:v>91227.394996969437</c:v>
                </c:pt>
                <c:pt idx="8">
                  <c:v>95509.83880619632</c:v>
                </c:pt>
                <c:pt idx="9">
                  <c:v>99450.63720421656</c:v>
                </c:pt>
                <c:pt idx="10">
                  <c:v>103840.72311464215</c:v>
                </c:pt>
                <c:pt idx="11">
                  <c:v>108427.56702008161</c:v>
                </c:pt>
                <c:pt idx="12">
                  <c:v>113530.16403757992</c:v>
                </c:pt>
                <c:pt idx="13">
                  <c:v>118227.13642432851</c:v>
                </c:pt>
                <c:pt idx="14">
                  <c:v>123458.66825755504</c:v>
                </c:pt>
                <c:pt idx="15">
                  <c:v>128924.60680292724</c:v>
                </c:pt>
                <c:pt idx="16">
                  <c:v>135004.30450245275</c:v>
                </c:pt>
                <c:pt idx="17">
                  <c:v>140602.12627365929</c:v>
                </c:pt>
                <c:pt idx="18">
                  <c:v>146836.11271272963</c:v>
                </c:pt>
                <c:pt idx="19">
                  <c:v>153349.35983850679</c:v>
                </c:pt>
              </c:numCache>
            </c:numRef>
          </c:val>
          <c:extLst>
            <c:ext xmlns:c16="http://schemas.microsoft.com/office/drawing/2014/chart" uri="{C3380CC4-5D6E-409C-BE32-E72D297353CC}">
              <c16:uniqueId val="{00000000-56D7-4498-9A4B-7FFCE21505F5}"/>
            </c:ext>
          </c:extLst>
        </c:ser>
        <c:ser>
          <c:idx val="0"/>
          <c:order val="1"/>
          <c:tx>
            <c:v>Vente du surplus</c:v>
          </c:tx>
          <c:cat>
            <c:numRef>
              <c:f>[0]!OpsPeriod</c:f>
              <c:numCache>
                <c:formatCode>#,##0_-;\ \(#,##0\);_-* "-"??;_-@_-</c:formatCode>
                <c:ptCount val="2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numCache>
            </c:numRef>
          </c:cat>
          <c:val>
            <c:numRef>
              <c:f>[0]!Savings</c:f>
              <c:numCache>
                <c:formatCode>_(* #,##0_);_(* \(#,##0\);_(* "-"??_);_(@_)</c:formatCode>
                <c:ptCount val="20"/>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numCache>
            </c:numRef>
          </c:val>
          <c:extLst>
            <c:ext xmlns:c16="http://schemas.microsoft.com/office/drawing/2014/chart" uri="{C3380CC4-5D6E-409C-BE32-E72D297353CC}">
              <c16:uniqueId val="{00000001-56D7-4498-9A4B-7FFCE21505F5}"/>
            </c:ext>
          </c:extLst>
        </c:ser>
        <c:dLbls>
          <c:showLegendKey val="0"/>
          <c:showVal val="0"/>
          <c:showCatName val="0"/>
          <c:showSerName val="0"/>
          <c:showPercent val="0"/>
          <c:showBubbleSize val="0"/>
        </c:dLbls>
        <c:axId val="153145016"/>
        <c:axId val="153726936"/>
      </c:areaChart>
      <c:barChart>
        <c:barDir val="col"/>
        <c:grouping val="stacked"/>
        <c:varyColors val="0"/>
        <c:ser>
          <c:idx val="2"/>
          <c:order val="2"/>
          <c:tx>
            <c:v>Service de la dette</c:v>
          </c:tx>
          <c:spPr>
            <a:ln w="25400">
              <a:noFill/>
            </a:ln>
          </c:spPr>
          <c:invertIfNegative val="0"/>
          <c:cat>
            <c:numRef>
              <c:f>[0]!OpsPeriod</c:f>
              <c:numCache>
                <c:formatCode>#,##0_-;\ \(#,##0\);_-* "-"??;_-@_-</c:formatCode>
                <c:ptCount val="2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numCache>
            </c:numRef>
          </c:cat>
          <c:val>
            <c:numRef>
              <c:f>[0]!DebtService</c:f>
              <c:numCache>
                <c:formatCode>_(* #,##0_);_(* \(#,##0\);_(* "-"??_);_(@_)</c:formatCode>
                <c:ptCount val="20"/>
                <c:pt idx="0">
                  <c:v>35791.176608190333</c:v>
                </c:pt>
                <c:pt idx="1">
                  <c:v>35791.17660782233</c:v>
                </c:pt>
                <c:pt idx="2">
                  <c:v>35791.176608872171</c:v>
                </c:pt>
                <c:pt idx="3">
                  <c:v>35791.17660814269</c:v>
                </c:pt>
                <c:pt idx="4">
                  <c:v>35791.176608570167</c:v>
                </c:pt>
                <c:pt idx="5">
                  <c:v>35791.176610190247</c:v>
                </c:pt>
                <c:pt idx="6">
                  <c:v>35791.176606999943</c:v>
                </c:pt>
                <c:pt idx="7">
                  <c:v>0</c:v>
                </c:pt>
                <c:pt idx="8">
                  <c:v>0</c:v>
                </c:pt>
                <c:pt idx="9">
                  <c:v>0</c:v>
                </c:pt>
                <c:pt idx="10">
                  <c:v>0</c:v>
                </c:pt>
                <c:pt idx="11">
                  <c:v>0</c:v>
                </c:pt>
                <c:pt idx="12">
                  <c:v>0</c:v>
                </c:pt>
                <c:pt idx="13">
                  <c:v>0</c:v>
                </c:pt>
                <c:pt idx="14">
                  <c:v>0</c:v>
                </c:pt>
                <c:pt idx="15">
                  <c:v>0</c:v>
                </c:pt>
                <c:pt idx="16">
                  <c:v>0</c:v>
                </c:pt>
                <c:pt idx="17">
                  <c:v>0</c:v>
                </c:pt>
                <c:pt idx="18">
                  <c:v>0</c:v>
                </c:pt>
                <c:pt idx="19">
                  <c:v>0</c:v>
                </c:pt>
              </c:numCache>
            </c:numRef>
          </c:val>
          <c:extLst>
            <c:ext xmlns:c16="http://schemas.microsoft.com/office/drawing/2014/chart" uri="{C3380CC4-5D6E-409C-BE32-E72D297353CC}">
              <c16:uniqueId val="{00000002-56D7-4498-9A4B-7FFCE21505F5}"/>
            </c:ext>
          </c:extLst>
        </c:ser>
        <c:ser>
          <c:idx val="3"/>
          <c:order val="3"/>
          <c:tx>
            <c:v>Exploitation et maintenance</c:v>
          </c:tx>
          <c:spPr>
            <a:solidFill>
              <a:schemeClr val="bg1">
                <a:lumMod val="75000"/>
              </a:schemeClr>
            </a:solidFill>
          </c:spPr>
          <c:invertIfNegative val="0"/>
          <c:cat>
            <c:numRef>
              <c:f>[0]!OpsPeriod</c:f>
              <c:numCache>
                <c:formatCode>#,##0_-;\ \(#,##0\);_-* "-"??;_-@_-</c:formatCode>
                <c:ptCount val="2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numCache>
            </c:numRef>
          </c:cat>
          <c:val>
            <c:numRef>
              <c:f>[0]!Opex</c:f>
              <c:numCache>
                <c:formatCode>_(* #,##0_);_(* \(#,##0\);_(* "-"??_);_(@_)</c:formatCode>
                <c:ptCount val="20"/>
                <c:pt idx="0">
                  <c:v>4692.82191780822</c:v>
                </c:pt>
                <c:pt idx="1">
                  <c:v>4867.2000000000007</c:v>
                </c:pt>
                <c:pt idx="2">
                  <c:v>5061.8880000000008</c:v>
                </c:pt>
                <c:pt idx="3">
                  <c:v>5264.3635200000008</c:v>
                </c:pt>
                <c:pt idx="4">
                  <c:v>5489.9378911035637</c:v>
                </c:pt>
                <c:pt idx="5">
                  <c:v>5693.9355832320016</c:v>
                </c:pt>
                <c:pt idx="6">
                  <c:v>5921.6930065612823</c:v>
                </c:pt>
                <c:pt idx="7">
                  <c:v>6158.5607268237336</c:v>
                </c:pt>
                <c:pt idx="8">
                  <c:v>6422.4508357758532</c:v>
                </c:pt>
                <c:pt idx="9">
                  <c:v>6661.0992821325508</c:v>
                </c:pt>
                <c:pt idx="10">
                  <c:v>6927.5432534178535</c:v>
                </c:pt>
                <c:pt idx="11">
                  <c:v>7204.6449835545682</c:v>
                </c:pt>
                <c:pt idx="12">
                  <c:v>7513.3590864115376</c:v>
                </c:pt>
                <c:pt idx="13">
                  <c:v>7792.5440142126208</c:v>
                </c:pt>
                <c:pt idx="14">
                  <c:v>8104.245774781125</c:v>
                </c:pt>
                <c:pt idx="15">
                  <c:v>8428.4156057723703</c:v>
                </c:pt>
                <c:pt idx="16">
                  <c:v>8789.5674415923168</c:v>
                </c:pt>
                <c:pt idx="17">
                  <c:v>9116.1743192033973</c:v>
                </c:pt>
                <c:pt idx="18">
                  <c:v>9480.8212919715315</c:v>
                </c:pt>
                <c:pt idx="19">
                  <c:v>9860.0541436503936</c:v>
                </c:pt>
              </c:numCache>
            </c:numRef>
          </c:val>
          <c:extLst>
            <c:ext xmlns:c16="http://schemas.microsoft.com/office/drawing/2014/chart" uri="{C3380CC4-5D6E-409C-BE32-E72D297353CC}">
              <c16:uniqueId val="{00000003-56D7-4498-9A4B-7FFCE21505F5}"/>
            </c:ext>
          </c:extLst>
        </c:ser>
        <c:dLbls>
          <c:showLegendKey val="0"/>
          <c:showVal val="0"/>
          <c:showCatName val="0"/>
          <c:showSerName val="0"/>
          <c:showPercent val="0"/>
          <c:showBubbleSize val="0"/>
        </c:dLbls>
        <c:gapWidth val="150"/>
        <c:overlap val="100"/>
        <c:axId val="153145016"/>
        <c:axId val="153726936"/>
      </c:barChart>
      <c:catAx>
        <c:axId val="153145016"/>
        <c:scaling>
          <c:orientation val="minMax"/>
        </c:scaling>
        <c:delete val="0"/>
        <c:axPos val="b"/>
        <c:title>
          <c:tx>
            <c:rich>
              <a:bodyPr/>
              <a:lstStyle/>
              <a:p>
                <a:pPr>
                  <a:defRPr sz="1000"/>
                </a:pPr>
                <a:r>
                  <a:rPr lang="en-US" sz="1000"/>
                  <a:t>Année d'exploitation</a:t>
                </a:r>
              </a:p>
            </c:rich>
          </c:tx>
          <c:overlay val="0"/>
        </c:title>
        <c:numFmt formatCode="#,##0_-;\ \(#,##0\);_-* &quot;-&quot;??;_-@_-" sourceLinked="1"/>
        <c:majorTickMark val="out"/>
        <c:minorTickMark val="none"/>
        <c:tickLblPos val="nextTo"/>
        <c:crossAx val="153726936"/>
        <c:crosses val="autoZero"/>
        <c:auto val="1"/>
        <c:lblAlgn val="ctr"/>
        <c:lblOffset val="100"/>
        <c:noMultiLvlLbl val="0"/>
      </c:catAx>
      <c:valAx>
        <c:axId val="153726936"/>
        <c:scaling>
          <c:orientation val="minMax"/>
        </c:scaling>
        <c:delete val="0"/>
        <c:axPos val="l"/>
        <c:title>
          <c:tx>
            <c:rich>
              <a:bodyPr rot="0" vert="horz"/>
              <a:lstStyle/>
              <a:p>
                <a:pPr>
                  <a:defRPr sz="1000"/>
                </a:pPr>
                <a:r>
                  <a:rPr lang="de-DE" sz="1000"/>
                  <a:t>DT</a:t>
                </a:r>
              </a:p>
            </c:rich>
          </c:tx>
          <c:overlay val="0"/>
        </c:title>
        <c:numFmt formatCode="#,##0" sourceLinked="0"/>
        <c:majorTickMark val="out"/>
        <c:minorTickMark val="none"/>
        <c:tickLblPos val="nextTo"/>
        <c:txPr>
          <a:bodyPr/>
          <a:lstStyle/>
          <a:p>
            <a:pPr>
              <a:defRPr sz="1000"/>
            </a:pPr>
            <a:endParaRPr lang="fr-FR"/>
          </a:p>
        </c:txPr>
        <c:crossAx val="153145016"/>
        <c:crosses val="autoZero"/>
        <c:crossBetween val="between"/>
      </c:valAx>
      <c:dTable>
        <c:showHorzBorder val="1"/>
        <c:showVertBorder val="1"/>
        <c:showOutline val="1"/>
        <c:showKeys val="0"/>
        <c:txPr>
          <a:bodyPr/>
          <a:lstStyle/>
          <a:p>
            <a:pPr rtl="0">
              <a:defRPr sz="600"/>
            </a:pPr>
            <a:endParaRPr lang="fr-FR"/>
          </a:p>
        </c:txPr>
      </c:dTable>
    </c:plotArea>
    <c:legend>
      <c:legendPos val="t"/>
      <c:overlay val="0"/>
      <c:spPr>
        <a:solidFill>
          <a:schemeClr val="bg1"/>
        </a:solidFill>
        <a:effectLst/>
      </c:spPr>
      <c:txPr>
        <a:bodyPr/>
        <a:lstStyle/>
        <a:p>
          <a:pPr>
            <a:defRPr sz="1000"/>
          </a:pPr>
          <a:endParaRPr lang="fr-FR"/>
        </a:p>
      </c:txPr>
    </c:legend>
    <c:plotVisOnly val="1"/>
    <c:dispBlanksAs val="gap"/>
    <c:showDLblsOverMax val="0"/>
  </c:chart>
  <c:txPr>
    <a:bodyPr/>
    <a:lstStyle/>
    <a:p>
      <a:pPr>
        <a:defRPr sz="900">
          <a:latin typeface="Arial"/>
          <a:cs typeface="Arial"/>
        </a:defRPr>
      </a:pPr>
      <a:endParaRPr lang="fr-FR"/>
    </a:p>
  </c:txPr>
  <c:externalData r:id="rId1">
    <c:autoUpdate val="0"/>
  </c:externalData>
</c:chartSpace>
</file>

<file path=ppt/diagrams/_rels/data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image" Target="../media/image8.jpeg"/></Relationships>
</file>

<file path=ppt/diagrams/_rels/data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jpeg"/></Relationships>
</file>

<file path=ppt/diagrams/_rels/drawing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image" Target="../media/image8.jpeg"/></Relationships>
</file>

<file path=ppt/diagrams/_rels/drawing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388BE88-1C70-49B8-83B4-4993ABF34CC0}" type="doc">
      <dgm:prSet loTypeId="urn:microsoft.com/office/officeart/2005/8/layout/vList3" loCatId="list" qsTypeId="urn:microsoft.com/office/officeart/2005/8/quickstyle/simple3" qsCatId="simple" csTypeId="urn:microsoft.com/office/officeart/2005/8/colors/accent1_2" csCatId="accent1" phldr="1"/>
      <dgm:spPr/>
      <dgm:t>
        <a:bodyPr/>
        <a:lstStyle/>
        <a:p>
          <a:endParaRPr lang="fr-FR"/>
        </a:p>
      </dgm:t>
    </dgm:pt>
    <dgm:pt modelId="{A678D01D-E562-43EB-AA1A-141DA2422A9F}">
      <dgm:prSet phldrT="[Texte]"/>
      <dgm:spPr/>
      <dgm:t>
        <a:bodyPr/>
        <a:lstStyle/>
        <a:p>
          <a:r>
            <a:rPr lang="fr-FR" dirty="0">
              <a:solidFill>
                <a:srgbClr val="6E6452"/>
              </a:solidFill>
            </a:rPr>
            <a:t>DMS – 3 axes d’intervention</a:t>
          </a:r>
        </a:p>
      </dgm:t>
    </dgm:pt>
    <dgm:pt modelId="{9685EFB4-2057-4B2D-A933-D3D69188F1DB}" type="parTrans" cxnId="{46E0E93D-B9DC-4B40-8D98-15F8EE23C9EA}">
      <dgm:prSet/>
      <dgm:spPr/>
      <dgm:t>
        <a:bodyPr/>
        <a:lstStyle/>
        <a:p>
          <a:endParaRPr lang="fr-FR">
            <a:solidFill>
              <a:srgbClr val="6E6452"/>
            </a:solidFill>
          </a:endParaRPr>
        </a:p>
      </dgm:t>
    </dgm:pt>
    <dgm:pt modelId="{C8626448-73C5-4F8E-BA1D-BA12E62C7A1D}" type="sibTrans" cxnId="{46E0E93D-B9DC-4B40-8D98-15F8EE23C9EA}">
      <dgm:prSet/>
      <dgm:spPr/>
      <dgm:t>
        <a:bodyPr/>
        <a:lstStyle/>
        <a:p>
          <a:endParaRPr lang="fr-FR">
            <a:solidFill>
              <a:srgbClr val="6E6452"/>
            </a:solidFill>
          </a:endParaRPr>
        </a:p>
      </dgm:t>
    </dgm:pt>
    <dgm:pt modelId="{0316872B-3D8F-4D00-95AA-A526CA63F154}">
      <dgm:prSet phldrT="[Texte]"/>
      <dgm:spPr/>
      <dgm:t>
        <a:bodyPr/>
        <a:lstStyle/>
        <a:p>
          <a:pPr>
            <a:buFont typeface="Wingdings" pitchFamily="2" charset="2"/>
            <a:buChar char="§"/>
          </a:pPr>
          <a:r>
            <a:rPr lang="fr-FR" dirty="0">
              <a:solidFill>
                <a:srgbClr val="6E6452"/>
              </a:solidFill>
            </a:rPr>
            <a:t>Amélioration des conditions cadres pour le développement du marché solaire</a:t>
          </a:r>
        </a:p>
      </dgm:t>
    </dgm:pt>
    <dgm:pt modelId="{C6929A78-E08A-4709-9507-2C6278F5465D}" type="parTrans" cxnId="{F26BD533-2219-4F45-BE53-1D37ADB510FC}">
      <dgm:prSet/>
      <dgm:spPr/>
      <dgm:t>
        <a:bodyPr/>
        <a:lstStyle/>
        <a:p>
          <a:endParaRPr lang="fr-FR">
            <a:solidFill>
              <a:srgbClr val="6E6452"/>
            </a:solidFill>
          </a:endParaRPr>
        </a:p>
      </dgm:t>
    </dgm:pt>
    <dgm:pt modelId="{5FE9C8C5-022B-4E8F-B62E-6F1FE12C21E5}" type="sibTrans" cxnId="{F26BD533-2219-4F45-BE53-1D37ADB510FC}">
      <dgm:prSet/>
      <dgm:spPr/>
      <dgm:t>
        <a:bodyPr/>
        <a:lstStyle/>
        <a:p>
          <a:endParaRPr lang="fr-FR">
            <a:solidFill>
              <a:srgbClr val="6E6452"/>
            </a:solidFill>
          </a:endParaRPr>
        </a:p>
      </dgm:t>
    </dgm:pt>
    <dgm:pt modelId="{4DB3807D-3EC1-4F2E-959A-528C742CB36A}">
      <dgm:prSet phldrT="[Texte]"/>
      <dgm:spPr/>
      <dgm:t>
        <a:bodyPr/>
        <a:lstStyle/>
        <a:p>
          <a:pPr>
            <a:buFont typeface="Wingdings" pitchFamily="2" charset="2"/>
            <a:buChar char="§"/>
          </a:pPr>
          <a:r>
            <a:rPr lang="fr-FR" dirty="0">
              <a:solidFill>
                <a:srgbClr val="6E6452"/>
              </a:solidFill>
            </a:rPr>
            <a:t>Sensibilisation des investisseurs et identification des segments prometteurs du marché</a:t>
          </a:r>
        </a:p>
      </dgm:t>
    </dgm:pt>
    <dgm:pt modelId="{387254BB-9088-4FAE-ACBF-550999FB339A}" type="parTrans" cxnId="{6CCDC7FF-DB34-4976-87AE-CCA7CDF3697E}">
      <dgm:prSet/>
      <dgm:spPr/>
      <dgm:t>
        <a:bodyPr/>
        <a:lstStyle/>
        <a:p>
          <a:endParaRPr lang="fr-FR">
            <a:solidFill>
              <a:srgbClr val="6E6452"/>
            </a:solidFill>
          </a:endParaRPr>
        </a:p>
      </dgm:t>
    </dgm:pt>
    <dgm:pt modelId="{E02D07EF-1F2F-45E6-981D-1C7FF39F00F8}" type="sibTrans" cxnId="{6CCDC7FF-DB34-4976-87AE-CCA7CDF3697E}">
      <dgm:prSet/>
      <dgm:spPr/>
      <dgm:t>
        <a:bodyPr/>
        <a:lstStyle/>
        <a:p>
          <a:endParaRPr lang="fr-FR">
            <a:solidFill>
              <a:srgbClr val="6E6452"/>
            </a:solidFill>
          </a:endParaRPr>
        </a:p>
      </dgm:t>
    </dgm:pt>
    <dgm:pt modelId="{C23B8C90-78E6-4B40-A0D7-A3C09E282C87}">
      <dgm:prSet phldrT="[Texte]"/>
      <dgm:spPr/>
      <dgm:t>
        <a:bodyPr/>
        <a:lstStyle/>
        <a:p>
          <a:pPr>
            <a:buFont typeface="Wingdings" pitchFamily="2" charset="2"/>
            <a:buChar char="§"/>
          </a:pPr>
          <a:r>
            <a:rPr lang="fr-FR" dirty="0">
              <a:solidFill>
                <a:srgbClr val="6E6452"/>
              </a:solidFill>
            </a:rPr>
            <a:t>Développement du marché dans la région pilote de Sfax</a:t>
          </a:r>
        </a:p>
      </dgm:t>
    </dgm:pt>
    <dgm:pt modelId="{941853FE-0A8E-4F68-BC76-D19515D3FEEB}" type="parTrans" cxnId="{AC1CCBA5-43FF-4CF4-AC5B-7DE57A3D5630}">
      <dgm:prSet/>
      <dgm:spPr/>
      <dgm:t>
        <a:bodyPr/>
        <a:lstStyle/>
        <a:p>
          <a:endParaRPr lang="fr-FR">
            <a:solidFill>
              <a:srgbClr val="6E6452"/>
            </a:solidFill>
          </a:endParaRPr>
        </a:p>
      </dgm:t>
    </dgm:pt>
    <dgm:pt modelId="{48C48B16-0998-44C7-8177-696B7F7B3A0E}" type="sibTrans" cxnId="{AC1CCBA5-43FF-4CF4-AC5B-7DE57A3D5630}">
      <dgm:prSet/>
      <dgm:spPr/>
      <dgm:t>
        <a:bodyPr/>
        <a:lstStyle/>
        <a:p>
          <a:endParaRPr lang="fr-FR">
            <a:solidFill>
              <a:srgbClr val="6E6452"/>
            </a:solidFill>
          </a:endParaRPr>
        </a:p>
      </dgm:t>
    </dgm:pt>
    <dgm:pt modelId="{FD7CFF45-293F-47F8-8630-7AEE8B2B4CDC}">
      <dgm:prSet phldrT="[Texte]"/>
      <dgm:spPr/>
      <dgm:t>
        <a:bodyPr/>
        <a:lstStyle/>
        <a:p>
          <a:r>
            <a:rPr lang="fr-FR" dirty="0">
              <a:solidFill>
                <a:srgbClr val="6E6452"/>
              </a:solidFill>
            </a:rPr>
            <a:t>REACTIVATE – 2 secteurs prioritaires</a:t>
          </a:r>
        </a:p>
      </dgm:t>
    </dgm:pt>
    <dgm:pt modelId="{07B1B823-33D1-4C09-AEB6-5B4ACBD1BFCE}" type="parTrans" cxnId="{675DDB88-A15B-4A0F-ACC5-6FBA235BB17A}">
      <dgm:prSet/>
      <dgm:spPr/>
      <dgm:t>
        <a:bodyPr/>
        <a:lstStyle/>
        <a:p>
          <a:endParaRPr lang="fr-FR">
            <a:solidFill>
              <a:srgbClr val="6E6452"/>
            </a:solidFill>
          </a:endParaRPr>
        </a:p>
      </dgm:t>
    </dgm:pt>
    <dgm:pt modelId="{A4871259-E453-4633-A2E5-6DC484CBD6CA}" type="sibTrans" cxnId="{675DDB88-A15B-4A0F-ACC5-6FBA235BB17A}">
      <dgm:prSet/>
      <dgm:spPr/>
      <dgm:t>
        <a:bodyPr/>
        <a:lstStyle/>
        <a:p>
          <a:endParaRPr lang="fr-FR">
            <a:solidFill>
              <a:srgbClr val="6E6452"/>
            </a:solidFill>
          </a:endParaRPr>
        </a:p>
      </dgm:t>
    </dgm:pt>
    <dgm:pt modelId="{883002D1-246B-4033-B037-397C2898BD48}">
      <dgm:prSet/>
      <dgm:spPr/>
      <dgm:t>
        <a:bodyPr/>
        <a:lstStyle/>
        <a:p>
          <a:r>
            <a:rPr lang="fr-FR" dirty="0">
              <a:solidFill>
                <a:srgbClr val="6E6452"/>
              </a:solidFill>
            </a:rPr>
            <a:t>Promotion des énergies durables</a:t>
          </a:r>
        </a:p>
      </dgm:t>
    </dgm:pt>
    <dgm:pt modelId="{E5F2279C-2201-4706-ACD9-9E2367216CB4}" type="parTrans" cxnId="{AB5E0DD2-3D69-4B11-9B01-92C8A5DE3EFB}">
      <dgm:prSet/>
      <dgm:spPr/>
      <dgm:t>
        <a:bodyPr/>
        <a:lstStyle/>
        <a:p>
          <a:endParaRPr lang="fr-FR">
            <a:solidFill>
              <a:srgbClr val="6E6452"/>
            </a:solidFill>
          </a:endParaRPr>
        </a:p>
      </dgm:t>
    </dgm:pt>
    <dgm:pt modelId="{18310A76-404A-4B9E-A828-BD2A4F3B3346}" type="sibTrans" cxnId="{AB5E0DD2-3D69-4B11-9B01-92C8A5DE3EFB}">
      <dgm:prSet/>
      <dgm:spPr/>
      <dgm:t>
        <a:bodyPr/>
        <a:lstStyle/>
        <a:p>
          <a:endParaRPr lang="fr-FR">
            <a:solidFill>
              <a:srgbClr val="6E6452"/>
            </a:solidFill>
          </a:endParaRPr>
        </a:p>
      </dgm:t>
    </dgm:pt>
    <dgm:pt modelId="{A8583729-813D-4A53-83D6-61B291BCFA9B}">
      <dgm:prSet/>
      <dgm:spPr/>
      <dgm:t>
        <a:bodyPr/>
        <a:lstStyle/>
        <a:p>
          <a:r>
            <a:rPr lang="fr-FR" dirty="0">
              <a:solidFill>
                <a:srgbClr val="6E6452"/>
              </a:solidFill>
            </a:rPr>
            <a:t>Promotion du développement socio-économique local</a:t>
          </a:r>
        </a:p>
      </dgm:t>
    </dgm:pt>
    <dgm:pt modelId="{3B576FFC-A331-434C-87B9-CE48AD19C4B0}" type="parTrans" cxnId="{DDC55E5B-BAEB-4D35-89F7-41437F10C201}">
      <dgm:prSet/>
      <dgm:spPr/>
      <dgm:t>
        <a:bodyPr/>
        <a:lstStyle/>
        <a:p>
          <a:endParaRPr lang="fr-FR">
            <a:solidFill>
              <a:srgbClr val="6E6452"/>
            </a:solidFill>
          </a:endParaRPr>
        </a:p>
      </dgm:t>
    </dgm:pt>
    <dgm:pt modelId="{FA898C1F-68F2-4FCD-84B7-EECE59F68FC9}" type="sibTrans" cxnId="{DDC55E5B-BAEB-4D35-89F7-41437F10C201}">
      <dgm:prSet/>
      <dgm:spPr/>
      <dgm:t>
        <a:bodyPr/>
        <a:lstStyle/>
        <a:p>
          <a:endParaRPr lang="fr-FR">
            <a:solidFill>
              <a:srgbClr val="6E6452"/>
            </a:solidFill>
          </a:endParaRPr>
        </a:p>
      </dgm:t>
    </dgm:pt>
    <dgm:pt modelId="{17A3C197-93D9-4B3F-ABE1-827AFABA62BF}" type="pres">
      <dgm:prSet presAssocID="{C388BE88-1C70-49B8-83B4-4993ABF34CC0}" presName="linearFlow" presStyleCnt="0">
        <dgm:presLayoutVars>
          <dgm:dir/>
          <dgm:resizeHandles val="exact"/>
        </dgm:presLayoutVars>
      </dgm:prSet>
      <dgm:spPr/>
    </dgm:pt>
    <dgm:pt modelId="{C06CE4AF-BE3B-4F3D-8FA9-8E8D2D706C4F}" type="pres">
      <dgm:prSet presAssocID="{A678D01D-E562-43EB-AA1A-141DA2422A9F}" presName="composite" presStyleCnt="0"/>
      <dgm:spPr/>
    </dgm:pt>
    <dgm:pt modelId="{3678859F-FA7F-4E78-8C9E-B4EF1E77E6BF}" type="pres">
      <dgm:prSet presAssocID="{A678D01D-E562-43EB-AA1A-141DA2422A9F}" presName="imgShp" presStyleLbl="fgImgPlace1" presStyleIdx="0" presStyleCnt="2"/>
      <dgm:spPr>
        <a:blipFill rotWithShape="1">
          <a:blip xmlns:r="http://schemas.openxmlformats.org/officeDocument/2006/relationships" r:embed="rId1"/>
          <a:stretch>
            <a:fillRect/>
          </a:stretch>
        </a:blipFill>
      </dgm:spPr>
    </dgm:pt>
    <dgm:pt modelId="{44515170-8CEB-4252-BD4E-BB523CDA5DB1}" type="pres">
      <dgm:prSet presAssocID="{A678D01D-E562-43EB-AA1A-141DA2422A9F}" presName="txShp" presStyleLbl="node1" presStyleIdx="0" presStyleCnt="2">
        <dgm:presLayoutVars>
          <dgm:bulletEnabled val="1"/>
        </dgm:presLayoutVars>
      </dgm:prSet>
      <dgm:spPr/>
    </dgm:pt>
    <dgm:pt modelId="{CDDC20E2-4F97-493D-9C11-255F15A00A08}" type="pres">
      <dgm:prSet presAssocID="{C8626448-73C5-4F8E-BA1D-BA12E62C7A1D}" presName="spacing" presStyleCnt="0"/>
      <dgm:spPr/>
    </dgm:pt>
    <dgm:pt modelId="{909DC70C-3435-4786-87D5-A9AE80A83688}" type="pres">
      <dgm:prSet presAssocID="{FD7CFF45-293F-47F8-8630-7AEE8B2B4CDC}" presName="composite" presStyleCnt="0"/>
      <dgm:spPr/>
    </dgm:pt>
    <dgm:pt modelId="{3067DC4D-BC9A-46ED-889D-DD177E134D18}" type="pres">
      <dgm:prSet presAssocID="{FD7CFF45-293F-47F8-8630-7AEE8B2B4CDC}" presName="imgShp" presStyleLbl="fgImgPlace1" presStyleIdx="1" presStyleCnt="2"/>
      <dgm:spPr>
        <a:blipFill rotWithShape="1">
          <a:blip xmlns:r="http://schemas.openxmlformats.org/officeDocument/2006/relationships" r:embed="rId2"/>
          <a:stretch>
            <a:fillRect/>
          </a:stretch>
        </a:blipFill>
      </dgm:spPr>
    </dgm:pt>
    <dgm:pt modelId="{D4673234-A7D4-4A24-B389-359F36E1C9B7}" type="pres">
      <dgm:prSet presAssocID="{FD7CFF45-293F-47F8-8630-7AEE8B2B4CDC}" presName="txShp" presStyleLbl="node1" presStyleIdx="1" presStyleCnt="2">
        <dgm:presLayoutVars>
          <dgm:bulletEnabled val="1"/>
        </dgm:presLayoutVars>
      </dgm:prSet>
      <dgm:spPr/>
    </dgm:pt>
  </dgm:ptLst>
  <dgm:cxnLst>
    <dgm:cxn modelId="{AC1CCBA5-43FF-4CF4-AC5B-7DE57A3D5630}" srcId="{A678D01D-E562-43EB-AA1A-141DA2422A9F}" destId="{C23B8C90-78E6-4B40-A0D7-A3C09E282C87}" srcOrd="2" destOrd="0" parTransId="{941853FE-0A8E-4F68-BC76-D19515D3FEEB}" sibTransId="{48C48B16-0998-44C7-8177-696B7F7B3A0E}"/>
    <dgm:cxn modelId="{A3D8E3D0-F0A5-462F-9F35-2635D4F62EF8}" type="presOf" srcId="{0316872B-3D8F-4D00-95AA-A526CA63F154}" destId="{44515170-8CEB-4252-BD4E-BB523CDA5DB1}" srcOrd="0" destOrd="1" presId="urn:microsoft.com/office/officeart/2005/8/layout/vList3"/>
    <dgm:cxn modelId="{1C95207D-EC12-472C-B977-14B875ECE57A}" type="presOf" srcId="{883002D1-246B-4033-B037-397C2898BD48}" destId="{D4673234-A7D4-4A24-B389-359F36E1C9B7}" srcOrd="0" destOrd="1" presId="urn:microsoft.com/office/officeart/2005/8/layout/vList3"/>
    <dgm:cxn modelId="{3B1ABB10-A719-4858-8491-29EF852D5620}" type="presOf" srcId="{A678D01D-E562-43EB-AA1A-141DA2422A9F}" destId="{44515170-8CEB-4252-BD4E-BB523CDA5DB1}" srcOrd="0" destOrd="0" presId="urn:microsoft.com/office/officeart/2005/8/layout/vList3"/>
    <dgm:cxn modelId="{3C8895C7-F741-49AF-9EFD-3F6D370BE10F}" type="presOf" srcId="{4DB3807D-3EC1-4F2E-959A-528C742CB36A}" destId="{44515170-8CEB-4252-BD4E-BB523CDA5DB1}" srcOrd="0" destOrd="2" presId="urn:microsoft.com/office/officeart/2005/8/layout/vList3"/>
    <dgm:cxn modelId="{F26BD533-2219-4F45-BE53-1D37ADB510FC}" srcId="{A678D01D-E562-43EB-AA1A-141DA2422A9F}" destId="{0316872B-3D8F-4D00-95AA-A526CA63F154}" srcOrd="0" destOrd="0" parTransId="{C6929A78-E08A-4709-9507-2C6278F5465D}" sibTransId="{5FE9C8C5-022B-4E8F-B62E-6F1FE12C21E5}"/>
    <dgm:cxn modelId="{AB5E0DD2-3D69-4B11-9B01-92C8A5DE3EFB}" srcId="{FD7CFF45-293F-47F8-8630-7AEE8B2B4CDC}" destId="{883002D1-246B-4033-B037-397C2898BD48}" srcOrd="0" destOrd="0" parTransId="{E5F2279C-2201-4706-ACD9-9E2367216CB4}" sibTransId="{18310A76-404A-4B9E-A828-BD2A4F3B3346}"/>
    <dgm:cxn modelId="{3451EB90-8841-4282-832C-03FA8D016264}" type="presOf" srcId="{C23B8C90-78E6-4B40-A0D7-A3C09E282C87}" destId="{44515170-8CEB-4252-BD4E-BB523CDA5DB1}" srcOrd="0" destOrd="3" presId="urn:microsoft.com/office/officeart/2005/8/layout/vList3"/>
    <dgm:cxn modelId="{3C5B0FCD-157A-4F53-A383-3B9E73498B11}" type="presOf" srcId="{C388BE88-1C70-49B8-83B4-4993ABF34CC0}" destId="{17A3C197-93D9-4B3F-ABE1-827AFABA62BF}" srcOrd="0" destOrd="0" presId="urn:microsoft.com/office/officeart/2005/8/layout/vList3"/>
    <dgm:cxn modelId="{46E0E93D-B9DC-4B40-8D98-15F8EE23C9EA}" srcId="{C388BE88-1C70-49B8-83B4-4993ABF34CC0}" destId="{A678D01D-E562-43EB-AA1A-141DA2422A9F}" srcOrd="0" destOrd="0" parTransId="{9685EFB4-2057-4B2D-A933-D3D69188F1DB}" sibTransId="{C8626448-73C5-4F8E-BA1D-BA12E62C7A1D}"/>
    <dgm:cxn modelId="{675DDB88-A15B-4A0F-ACC5-6FBA235BB17A}" srcId="{C388BE88-1C70-49B8-83B4-4993ABF34CC0}" destId="{FD7CFF45-293F-47F8-8630-7AEE8B2B4CDC}" srcOrd="1" destOrd="0" parTransId="{07B1B823-33D1-4C09-AEB6-5B4ACBD1BFCE}" sibTransId="{A4871259-E453-4633-A2E5-6DC484CBD6CA}"/>
    <dgm:cxn modelId="{6CCDC7FF-DB34-4976-87AE-CCA7CDF3697E}" srcId="{A678D01D-E562-43EB-AA1A-141DA2422A9F}" destId="{4DB3807D-3EC1-4F2E-959A-528C742CB36A}" srcOrd="1" destOrd="0" parTransId="{387254BB-9088-4FAE-ACBF-550999FB339A}" sibTransId="{E02D07EF-1F2F-45E6-981D-1C7FF39F00F8}"/>
    <dgm:cxn modelId="{AE1D31F8-3291-401E-BBBD-FBB5E7E68865}" type="presOf" srcId="{A8583729-813D-4A53-83D6-61B291BCFA9B}" destId="{D4673234-A7D4-4A24-B389-359F36E1C9B7}" srcOrd="0" destOrd="2" presId="urn:microsoft.com/office/officeart/2005/8/layout/vList3"/>
    <dgm:cxn modelId="{DDC55E5B-BAEB-4D35-89F7-41437F10C201}" srcId="{FD7CFF45-293F-47F8-8630-7AEE8B2B4CDC}" destId="{A8583729-813D-4A53-83D6-61B291BCFA9B}" srcOrd="1" destOrd="0" parTransId="{3B576FFC-A331-434C-87B9-CE48AD19C4B0}" sibTransId="{FA898C1F-68F2-4FCD-84B7-EECE59F68FC9}"/>
    <dgm:cxn modelId="{43DD05B1-311D-4023-AED9-0DB8A1731949}" type="presOf" srcId="{FD7CFF45-293F-47F8-8630-7AEE8B2B4CDC}" destId="{D4673234-A7D4-4A24-B389-359F36E1C9B7}" srcOrd="0" destOrd="0" presId="urn:microsoft.com/office/officeart/2005/8/layout/vList3"/>
    <dgm:cxn modelId="{D08630A6-49DB-46D4-930E-D4B16E3D40D1}" type="presParOf" srcId="{17A3C197-93D9-4B3F-ABE1-827AFABA62BF}" destId="{C06CE4AF-BE3B-4F3D-8FA9-8E8D2D706C4F}" srcOrd="0" destOrd="0" presId="urn:microsoft.com/office/officeart/2005/8/layout/vList3"/>
    <dgm:cxn modelId="{B6AC7E67-F5B3-4006-AAD4-DC51199276F1}" type="presParOf" srcId="{C06CE4AF-BE3B-4F3D-8FA9-8E8D2D706C4F}" destId="{3678859F-FA7F-4E78-8C9E-B4EF1E77E6BF}" srcOrd="0" destOrd="0" presId="urn:microsoft.com/office/officeart/2005/8/layout/vList3"/>
    <dgm:cxn modelId="{ABD0ECAE-2E33-47E1-9D7F-3171777F3AA8}" type="presParOf" srcId="{C06CE4AF-BE3B-4F3D-8FA9-8E8D2D706C4F}" destId="{44515170-8CEB-4252-BD4E-BB523CDA5DB1}" srcOrd="1" destOrd="0" presId="urn:microsoft.com/office/officeart/2005/8/layout/vList3"/>
    <dgm:cxn modelId="{66BDD7F4-0B05-4436-9426-E98FD0916195}" type="presParOf" srcId="{17A3C197-93D9-4B3F-ABE1-827AFABA62BF}" destId="{CDDC20E2-4F97-493D-9C11-255F15A00A08}" srcOrd="1" destOrd="0" presId="urn:microsoft.com/office/officeart/2005/8/layout/vList3"/>
    <dgm:cxn modelId="{B763C583-7936-4104-8A45-C5483A1431A0}" type="presParOf" srcId="{17A3C197-93D9-4B3F-ABE1-827AFABA62BF}" destId="{909DC70C-3435-4786-87D5-A9AE80A83688}" srcOrd="2" destOrd="0" presId="urn:microsoft.com/office/officeart/2005/8/layout/vList3"/>
    <dgm:cxn modelId="{D4CFC90D-DFC8-4946-8048-A243AFE8EA6A}" type="presParOf" srcId="{909DC70C-3435-4786-87D5-A9AE80A83688}" destId="{3067DC4D-BC9A-46ED-889D-DD177E134D18}" srcOrd="0" destOrd="0" presId="urn:microsoft.com/office/officeart/2005/8/layout/vList3"/>
    <dgm:cxn modelId="{D02F2692-429F-41B1-8B6F-12936072DAE3}" type="presParOf" srcId="{909DC70C-3435-4786-87D5-A9AE80A83688}" destId="{D4673234-A7D4-4A24-B389-359F36E1C9B7}"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75F430F-2BB8-4670-99EF-1FCD9248FFE0}" type="doc">
      <dgm:prSet loTypeId="urn:microsoft.com/office/officeart/2005/8/layout/vList3" loCatId="list" qsTypeId="urn:microsoft.com/office/officeart/2005/8/quickstyle/simple3" qsCatId="simple" csTypeId="urn:microsoft.com/office/officeart/2005/8/colors/accent1_2" csCatId="accent1" phldr="1"/>
      <dgm:spPr/>
    </dgm:pt>
    <dgm:pt modelId="{597AC62C-BB4B-49F3-89A6-11A08E786931}">
      <dgm:prSet phldrT="[Texte]" custT="1"/>
      <dgm:spPr/>
      <dgm:t>
        <a:bodyPr/>
        <a:lstStyle/>
        <a:p>
          <a:r>
            <a:rPr lang="fr-FR" sz="2000" dirty="0">
              <a:solidFill>
                <a:srgbClr val="6E6452"/>
              </a:solidFill>
            </a:rPr>
            <a:t>Installations sur le toit en BT ou MT:</a:t>
          </a:r>
        </a:p>
        <a:p>
          <a:r>
            <a:rPr lang="fr-FR" sz="2000" dirty="0">
              <a:solidFill>
                <a:srgbClr val="6E6452"/>
              </a:solidFill>
            </a:rPr>
            <a:t>Applications dans différents segments – </a:t>
          </a:r>
          <a:br>
            <a:rPr lang="fr-FR" sz="2000" dirty="0">
              <a:solidFill>
                <a:srgbClr val="6E6452"/>
              </a:solidFill>
            </a:rPr>
          </a:br>
          <a:r>
            <a:rPr lang="fr-FR" sz="2000" dirty="0">
              <a:solidFill>
                <a:srgbClr val="6E6452"/>
              </a:solidFill>
            </a:rPr>
            <a:t>p.ex. élevage, transformation… </a:t>
          </a:r>
        </a:p>
      </dgm:t>
    </dgm:pt>
    <dgm:pt modelId="{2BA3AA79-F753-4138-ADDF-DF9F2D20FD0B}" type="parTrans" cxnId="{FBEB7D55-E589-4DA1-B141-64CD05EA0527}">
      <dgm:prSet/>
      <dgm:spPr/>
      <dgm:t>
        <a:bodyPr/>
        <a:lstStyle/>
        <a:p>
          <a:endParaRPr lang="fr-FR" sz="1100">
            <a:solidFill>
              <a:srgbClr val="6E6452"/>
            </a:solidFill>
          </a:endParaRPr>
        </a:p>
      </dgm:t>
    </dgm:pt>
    <dgm:pt modelId="{8E032DB2-8BC8-4912-A70D-121F0C403C06}" type="sibTrans" cxnId="{FBEB7D55-E589-4DA1-B141-64CD05EA0527}">
      <dgm:prSet/>
      <dgm:spPr/>
      <dgm:t>
        <a:bodyPr/>
        <a:lstStyle/>
        <a:p>
          <a:endParaRPr lang="fr-FR" sz="1100">
            <a:solidFill>
              <a:srgbClr val="6E6452"/>
            </a:solidFill>
          </a:endParaRPr>
        </a:p>
      </dgm:t>
    </dgm:pt>
    <dgm:pt modelId="{30DFB4E6-8470-45D8-9CF8-E29E1AA62483}">
      <dgm:prSet phldrT="[Texte]" custT="1"/>
      <dgm:spPr/>
      <dgm:t>
        <a:bodyPr/>
        <a:lstStyle/>
        <a:p>
          <a:r>
            <a:rPr lang="fr-FR" sz="2000" dirty="0">
              <a:solidFill>
                <a:srgbClr val="6E6452"/>
              </a:solidFill>
            </a:rPr>
            <a:t>Installations au sol en BT ou MT</a:t>
          </a:r>
        </a:p>
        <a:p>
          <a:r>
            <a:rPr lang="fr-FR" sz="2000" dirty="0">
              <a:solidFill>
                <a:srgbClr val="6E6452"/>
              </a:solidFill>
            </a:rPr>
            <a:t>Applications dans différents segments – </a:t>
          </a:r>
          <a:br>
            <a:rPr lang="fr-FR" sz="2000" dirty="0">
              <a:solidFill>
                <a:srgbClr val="6E6452"/>
              </a:solidFill>
            </a:rPr>
          </a:br>
          <a:r>
            <a:rPr lang="fr-FR" sz="2000" dirty="0">
              <a:solidFill>
                <a:srgbClr val="6E6452"/>
              </a:solidFill>
            </a:rPr>
            <a:t>p.ex. aviculture, réfrigération </a:t>
          </a:r>
        </a:p>
      </dgm:t>
    </dgm:pt>
    <dgm:pt modelId="{D6E47517-4146-427B-A0E4-E5F45DA1D770}" type="parTrans" cxnId="{E7B4A9A3-4D85-4E2F-9244-B783C4904AD2}">
      <dgm:prSet/>
      <dgm:spPr/>
      <dgm:t>
        <a:bodyPr/>
        <a:lstStyle/>
        <a:p>
          <a:endParaRPr lang="fr-FR" sz="1100">
            <a:solidFill>
              <a:srgbClr val="6E6452"/>
            </a:solidFill>
          </a:endParaRPr>
        </a:p>
      </dgm:t>
    </dgm:pt>
    <dgm:pt modelId="{3D02B51C-D298-4C52-92FA-5F977A22E76A}" type="sibTrans" cxnId="{E7B4A9A3-4D85-4E2F-9244-B783C4904AD2}">
      <dgm:prSet/>
      <dgm:spPr/>
      <dgm:t>
        <a:bodyPr/>
        <a:lstStyle/>
        <a:p>
          <a:endParaRPr lang="fr-FR" sz="1100">
            <a:solidFill>
              <a:srgbClr val="6E6452"/>
            </a:solidFill>
          </a:endParaRPr>
        </a:p>
      </dgm:t>
    </dgm:pt>
    <dgm:pt modelId="{B55D5D30-35EA-4AE3-834E-73FD1D91B3BA}">
      <dgm:prSet phldrT="[Texte]" custT="1"/>
      <dgm:spPr/>
      <dgm:t>
        <a:bodyPr/>
        <a:lstStyle/>
        <a:p>
          <a:r>
            <a:rPr lang="fr-FR" sz="2000" dirty="0">
              <a:solidFill>
                <a:srgbClr val="6E6452"/>
              </a:solidFill>
            </a:rPr>
            <a:t>Pompage solaire : </a:t>
          </a:r>
        </a:p>
        <a:p>
          <a:r>
            <a:rPr lang="fr-FR" sz="2000" dirty="0">
              <a:solidFill>
                <a:srgbClr val="6E6452"/>
              </a:solidFill>
            </a:rPr>
            <a:t>exploitations agricoles, sites isolés ou raccordés </a:t>
          </a:r>
        </a:p>
      </dgm:t>
    </dgm:pt>
    <dgm:pt modelId="{AAFB361A-FE1C-4A5A-987B-285A7BF9F262}" type="parTrans" cxnId="{5F2D1992-22DC-4EF9-8030-C88220F331D3}">
      <dgm:prSet/>
      <dgm:spPr/>
      <dgm:t>
        <a:bodyPr/>
        <a:lstStyle/>
        <a:p>
          <a:endParaRPr lang="fr-FR" sz="1100">
            <a:solidFill>
              <a:srgbClr val="6E6452"/>
            </a:solidFill>
          </a:endParaRPr>
        </a:p>
      </dgm:t>
    </dgm:pt>
    <dgm:pt modelId="{079AD24A-AEC5-444E-A82F-523943D01E5E}" type="sibTrans" cxnId="{5F2D1992-22DC-4EF9-8030-C88220F331D3}">
      <dgm:prSet/>
      <dgm:spPr/>
      <dgm:t>
        <a:bodyPr/>
        <a:lstStyle/>
        <a:p>
          <a:endParaRPr lang="fr-FR" sz="1100">
            <a:solidFill>
              <a:srgbClr val="6E6452"/>
            </a:solidFill>
          </a:endParaRPr>
        </a:p>
      </dgm:t>
    </dgm:pt>
    <dgm:pt modelId="{3A73A0E2-52B3-4E94-ADD6-5BA1C824FA3E}" type="pres">
      <dgm:prSet presAssocID="{D75F430F-2BB8-4670-99EF-1FCD9248FFE0}" presName="linearFlow" presStyleCnt="0">
        <dgm:presLayoutVars>
          <dgm:dir/>
          <dgm:resizeHandles val="exact"/>
        </dgm:presLayoutVars>
      </dgm:prSet>
      <dgm:spPr/>
    </dgm:pt>
    <dgm:pt modelId="{30397C4E-35DA-41B0-972D-76314C6462B1}" type="pres">
      <dgm:prSet presAssocID="{597AC62C-BB4B-49F3-89A6-11A08E786931}" presName="composite" presStyleCnt="0"/>
      <dgm:spPr/>
    </dgm:pt>
    <dgm:pt modelId="{32FBD644-F499-4E4B-93DD-CD729BEB598B}" type="pres">
      <dgm:prSet presAssocID="{597AC62C-BB4B-49F3-89A6-11A08E786931}" presName="imgShp" presStyleLbl="fgImgPlace1" presStyleIdx="0" presStyleCnt="3"/>
      <dgm:spPr>
        <a:blipFill rotWithShape="1">
          <a:blip xmlns:r="http://schemas.openxmlformats.org/officeDocument/2006/relationships" r:embed="rId1"/>
          <a:stretch>
            <a:fillRect/>
          </a:stretch>
        </a:blipFill>
      </dgm:spPr>
    </dgm:pt>
    <dgm:pt modelId="{FA69CF8F-9D3F-4546-9CE5-FD4C5BC46774}" type="pres">
      <dgm:prSet presAssocID="{597AC62C-BB4B-49F3-89A6-11A08E786931}" presName="txShp" presStyleLbl="node1" presStyleIdx="0" presStyleCnt="3">
        <dgm:presLayoutVars>
          <dgm:bulletEnabled val="1"/>
        </dgm:presLayoutVars>
      </dgm:prSet>
      <dgm:spPr/>
    </dgm:pt>
    <dgm:pt modelId="{360A8162-78EB-4025-A667-1373832B4F10}" type="pres">
      <dgm:prSet presAssocID="{8E032DB2-8BC8-4912-A70D-121F0C403C06}" presName="spacing" presStyleCnt="0"/>
      <dgm:spPr/>
    </dgm:pt>
    <dgm:pt modelId="{F9D728C4-AA0E-4E7F-805E-4FCAF00DC3A0}" type="pres">
      <dgm:prSet presAssocID="{30DFB4E6-8470-45D8-9CF8-E29E1AA62483}" presName="composite" presStyleCnt="0"/>
      <dgm:spPr/>
    </dgm:pt>
    <dgm:pt modelId="{AD71C6D9-9CBD-409D-82EF-F0404099630D}" type="pres">
      <dgm:prSet presAssocID="{30DFB4E6-8470-45D8-9CF8-E29E1AA62483}" presName="imgShp" presStyleLbl="fgImgPlace1" presStyleIdx="1" presStyleCnt="3"/>
      <dgm:spPr>
        <a:blipFill rotWithShape="1">
          <a:blip xmlns:r="http://schemas.openxmlformats.org/officeDocument/2006/relationships" r:embed="rId2"/>
          <a:stretch>
            <a:fillRect/>
          </a:stretch>
        </a:blipFill>
      </dgm:spPr>
    </dgm:pt>
    <dgm:pt modelId="{AA0A066C-ED71-4615-A445-426DC3594D76}" type="pres">
      <dgm:prSet presAssocID="{30DFB4E6-8470-45D8-9CF8-E29E1AA62483}" presName="txShp" presStyleLbl="node1" presStyleIdx="1" presStyleCnt="3">
        <dgm:presLayoutVars>
          <dgm:bulletEnabled val="1"/>
        </dgm:presLayoutVars>
      </dgm:prSet>
      <dgm:spPr/>
    </dgm:pt>
    <dgm:pt modelId="{F54FCFC9-DEAB-4784-8083-177C885A5456}" type="pres">
      <dgm:prSet presAssocID="{3D02B51C-D298-4C52-92FA-5F977A22E76A}" presName="spacing" presStyleCnt="0"/>
      <dgm:spPr/>
    </dgm:pt>
    <dgm:pt modelId="{3226B37B-AD5B-4E1B-AC5A-95F3D9065361}" type="pres">
      <dgm:prSet presAssocID="{B55D5D30-35EA-4AE3-834E-73FD1D91B3BA}" presName="composite" presStyleCnt="0"/>
      <dgm:spPr/>
    </dgm:pt>
    <dgm:pt modelId="{4FE70495-7877-403B-99A1-09B30E96E5F3}" type="pres">
      <dgm:prSet presAssocID="{B55D5D30-35EA-4AE3-834E-73FD1D91B3BA}" presName="imgShp" presStyleLbl="fgImgPlace1" presStyleIdx="2" presStyleCnt="3"/>
      <dgm:spPr>
        <a:blipFill rotWithShape="1">
          <a:blip xmlns:r="http://schemas.openxmlformats.org/officeDocument/2006/relationships" r:embed="rId3"/>
          <a:stretch>
            <a:fillRect/>
          </a:stretch>
        </a:blipFill>
      </dgm:spPr>
    </dgm:pt>
    <dgm:pt modelId="{46108A8B-4619-455D-8C27-1DBDA1CE8644}" type="pres">
      <dgm:prSet presAssocID="{B55D5D30-35EA-4AE3-834E-73FD1D91B3BA}" presName="txShp" presStyleLbl="node1" presStyleIdx="2" presStyleCnt="3">
        <dgm:presLayoutVars>
          <dgm:bulletEnabled val="1"/>
        </dgm:presLayoutVars>
      </dgm:prSet>
      <dgm:spPr/>
    </dgm:pt>
  </dgm:ptLst>
  <dgm:cxnLst>
    <dgm:cxn modelId="{5F2D1992-22DC-4EF9-8030-C88220F331D3}" srcId="{D75F430F-2BB8-4670-99EF-1FCD9248FFE0}" destId="{B55D5D30-35EA-4AE3-834E-73FD1D91B3BA}" srcOrd="2" destOrd="0" parTransId="{AAFB361A-FE1C-4A5A-987B-285A7BF9F262}" sibTransId="{079AD24A-AEC5-444E-A82F-523943D01E5E}"/>
    <dgm:cxn modelId="{FBEB7D55-E589-4DA1-B141-64CD05EA0527}" srcId="{D75F430F-2BB8-4670-99EF-1FCD9248FFE0}" destId="{597AC62C-BB4B-49F3-89A6-11A08E786931}" srcOrd="0" destOrd="0" parTransId="{2BA3AA79-F753-4138-ADDF-DF9F2D20FD0B}" sibTransId="{8E032DB2-8BC8-4912-A70D-121F0C403C06}"/>
    <dgm:cxn modelId="{EE0CC720-C889-4F19-ABF6-47B8CD597041}" type="presOf" srcId="{D75F430F-2BB8-4670-99EF-1FCD9248FFE0}" destId="{3A73A0E2-52B3-4E94-ADD6-5BA1C824FA3E}" srcOrd="0" destOrd="0" presId="urn:microsoft.com/office/officeart/2005/8/layout/vList3"/>
    <dgm:cxn modelId="{7CE06A3C-503D-416C-B9B2-0A7FCF525A7A}" type="presOf" srcId="{30DFB4E6-8470-45D8-9CF8-E29E1AA62483}" destId="{AA0A066C-ED71-4615-A445-426DC3594D76}" srcOrd="0" destOrd="0" presId="urn:microsoft.com/office/officeart/2005/8/layout/vList3"/>
    <dgm:cxn modelId="{67411B5A-071B-4B18-9409-B320B756CD0F}" type="presOf" srcId="{597AC62C-BB4B-49F3-89A6-11A08E786931}" destId="{FA69CF8F-9D3F-4546-9CE5-FD4C5BC46774}" srcOrd="0" destOrd="0" presId="urn:microsoft.com/office/officeart/2005/8/layout/vList3"/>
    <dgm:cxn modelId="{570BF49B-EC00-4213-8569-84EB6580CBE0}" type="presOf" srcId="{B55D5D30-35EA-4AE3-834E-73FD1D91B3BA}" destId="{46108A8B-4619-455D-8C27-1DBDA1CE8644}" srcOrd="0" destOrd="0" presId="urn:microsoft.com/office/officeart/2005/8/layout/vList3"/>
    <dgm:cxn modelId="{E7B4A9A3-4D85-4E2F-9244-B783C4904AD2}" srcId="{D75F430F-2BB8-4670-99EF-1FCD9248FFE0}" destId="{30DFB4E6-8470-45D8-9CF8-E29E1AA62483}" srcOrd="1" destOrd="0" parTransId="{D6E47517-4146-427B-A0E4-E5F45DA1D770}" sibTransId="{3D02B51C-D298-4C52-92FA-5F977A22E76A}"/>
    <dgm:cxn modelId="{82B4B285-AEE5-4ACA-915A-3C3313104163}" type="presParOf" srcId="{3A73A0E2-52B3-4E94-ADD6-5BA1C824FA3E}" destId="{30397C4E-35DA-41B0-972D-76314C6462B1}" srcOrd="0" destOrd="0" presId="urn:microsoft.com/office/officeart/2005/8/layout/vList3"/>
    <dgm:cxn modelId="{5E23A624-3E43-4DA8-ACF3-AF49646B43EF}" type="presParOf" srcId="{30397C4E-35DA-41B0-972D-76314C6462B1}" destId="{32FBD644-F499-4E4B-93DD-CD729BEB598B}" srcOrd="0" destOrd="0" presId="urn:microsoft.com/office/officeart/2005/8/layout/vList3"/>
    <dgm:cxn modelId="{5B5DE5F1-749C-49D0-A9D3-BCE18493F6BB}" type="presParOf" srcId="{30397C4E-35DA-41B0-972D-76314C6462B1}" destId="{FA69CF8F-9D3F-4546-9CE5-FD4C5BC46774}" srcOrd="1" destOrd="0" presId="urn:microsoft.com/office/officeart/2005/8/layout/vList3"/>
    <dgm:cxn modelId="{24741A3F-3668-4EA9-B92C-66263B84D176}" type="presParOf" srcId="{3A73A0E2-52B3-4E94-ADD6-5BA1C824FA3E}" destId="{360A8162-78EB-4025-A667-1373832B4F10}" srcOrd="1" destOrd="0" presId="urn:microsoft.com/office/officeart/2005/8/layout/vList3"/>
    <dgm:cxn modelId="{C00E4B05-B055-4CB2-8468-E8F03D3A60D8}" type="presParOf" srcId="{3A73A0E2-52B3-4E94-ADD6-5BA1C824FA3E}" destId="{F9D728C4-AA0E-4E7F-805E-4FCAF00DC3A0}" srcOrd="2" destOrd="0" presId="urn:microsoft.com/office/officeart/2005/8/layout/vList3"/>
    <dgm:cxn modelId="{F7B5544C-B976-4FB9-BA14-9E89BBC73107}" type="presParOf" srcId="{F9D728C4-AA0E-4E7F-805E-4FCAF00DC3A0}" destId="{AD71C6D9-9CBD-409D-82EF-F0404099630D}" srcOrd="0" destOrd="0" presId="urn:microsoft.com/office/officeart/2005/8/layout/vList3"/>
    <dgm:cxn modelId="{499D968C-EC3B-4302-9E05-B39C16DF21E4}" type="presParOf" srcId="{F9D728C4-AA0E-4E7F-805E-4FCAF00DC3A0}" destId="{AA0A066C-ED71-4615-A445-426DC3594D76}" srcOrd="1" destOrd="0" presId="urn:microsoft.com/office/officeart/2005/8/layout/vList3"/>
    <dgm:cxn modelId="{10B091B8-04C7-42C0-BE93-53EF64A988D9}" type="presParOf" srcId="{3A73A0E2-52B3-4E94-ADD6-5BA1C824FA3E}" destId="{F54FCFC9-DEAB-4784-8083-177C885A5456}" srcOrd="3" destOrd="0" presId="urn:microsoft.com/office/officeart/2005/8/layout/vList3"/>
    <dgm:cxn modelId="{E03FC8B2-DA5D-4496-8842-5C9A31392675}" type="presParOf" srcId="{3A73A0E2-52B3-4E94-ADD6-5BA1C824FA3E}" destId="{3226B37B-AD5B-4E1B-AC5A-95F3D9065361}" srcOrd="4" destOrd="0" presId="urn:microsoft.com/office/officeart/2005/8/layout/vList3"/>
    <dgm:cxn modelId="{54A9C24E-F2ED-45F8-9784-1075D6B7E5AF}" type="presParOf" srcId="{3226B37B-AD5B-4E1B-AC5A-95F3D9065361}" destId="{4FE70495-7877-403B-99A1-09B30E96E5F3}" srcOrd="0" destOrd="0" presId="urn:microsoft.com/office/officeart/2005/8/layout/vList3"/>
    <dgm:cxn modelId="{E6FA14C2-5780-442E-9E24-41D09DDA691F}" type="presParOf" srcId="{3226B37B-AD5B-4E1B-AC5A-95F3D9065361}" destId="{46108A8B-4619-455D-8C27-1DBDA1CE8644}"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55900A4-B100-4EB4-872B-909AF39D4B07}" type="doc">
      <dgm:prSet loTypeId="urn:microsoft.com/office/officeart/2005/8/layout/hProcess9" loCatId="process" qsTypeId="urn:microsoft.com/office/officeart/2005/8/quickstyle/simple3" qsCatId="simple" csTypeId="urn:microsoft.com/office/officeart/2005/8/colors/accent1_2" csCatId="accent1" phldr="1"/>
      <dgm:spPr/>
    </dgm:pt>
    <dgm:pt modelId="{D1CA52ED-7D6F-4184-A17B-7C6C4E6E7613}">
      <dgm:prSet phldrT="[Texte]"/>
      <dgm:spPr/>
      <dgm:t>
        <a:bodyPr/>
        <a:lstStyle/>
        <a:p>
          <a:r>
            <a:rPr lang="fr-FR" dirty="0"/>
            <a:t>Etude d’opportunité et de dimensionnement</a:t>
          </a:r>
        </a:p>
      </dgm:t>
    </dgm:pt>
    <dgm:pt modelId="{43A2186E-D703-4B19-BDC5-9105FC627E2B}" type="parTrans" cxnId="{207F9ECA-3594-4BE2-9FF7-39C0AD7C482B}">
      <dgm:prSet/>
      <dgm:spPr/>
      <dgm:t>
        <a:bodyPr/>
        <a:lstStyle/>
        <a:p>
          <a:endParaRPr lang="fr-FR"/>
        </a:p>
      </dgm:t>
    </dgm:pt>
    <dgm:pt modelId="{58835A89-BA94-4E79-90BB-0AD87E387483}" type="sibTrans" cxnId="{207F9ECA-3594-4BE2-9FF7-39C0AD7C482B}">
      <dgm:prSet/>
      <dgm:spPr/>
      <dgm:t>
        <a:bodyPr/>
        <a:lstStyle/>
        <a:p>
          <a:endParaRPr lang="fr-FR"/>
        </a:p>
      </dgm:t>
    </dgm:pt>
    <dgm:pt modelId="{39F62FC2-F2BA-4B41-AB6A-BA6F0856CACD}">
      <dgm:prSet phldrT="[Texte]"/>
      <dgm:spPr/>
      <dgm:t>
        <a:bodyPr/>
        <a:lstStyle/>
        <a:p>
          <a:r>
            <a:rPr lang="fr-FR" dirty="0"/>
            <a:t>Demande des autorisations et subventions</a:t>
          </a:r>
        </a:p>
        <a:p>
          <a:endParaRPr lang="fr-FR" dirty="0"/>
        </a:p>
        <a:p>
          <a:r>
            <a:rPr lang="fr-FR" dirty="0"/>
            <a:t>Assurer le financement</a:t>
          </a:r>
        </a:p>
      </dgm:t>
    </dgm:pt>
    <dgm:pt modelId="{2F8464DE-DCA6-49E4-80B8-7EB2295AECEA}" type="parTrans" cxnId="{DA0C7E97-79F7-496F-B0B4-B7C8E7959590}">
      <dgm:prSet/>
      <dgm:spPr/>
      <dgm:t>
        <a:bodyPr/>
        <a:lstStyle/>
        <a:p>
          <a:endParaRPr lang="fr-FR"/>
        </a:p>
      </dgm:t>
    </dgm:pt>
    <dgm:pt modelId="{C4F51AA6-795A-4547-B843-9B9BC9C2C811}" type="sibTrans" cxnId="{DA0C7E97-79F7-496F-B0B4-B7C8E7959590}">
      <dgm:prSet/>
      <dgm:spPr/>
      <dgm:t>
        <a:bodyPr/>
        <a:lstStyle/>
        <a:p>
          <a:endParaRPr lang="fr-FR"/>
        </a:p>
      </dgm:t>
    </dgm:pt>
    <dgm:pt modelId="{9C3B20D2-F94B-4899-9825-3000A7AAD2C4}">
      <dgm:prSet phldrT="[Texte]"/>
      <dgm:spPr/>
      <dgm:t>
        <a:bodyPr/>
        <a:lstStyle/>
        <a:p>
          <a:r>
            <a:rPr lang="fr-FR" dirty="0"/>
            <a:t>Installation</a:t>
          </a:r>
        </a:p>
      </dgm:t>
    </dgm:pt>
    <dgm:pt modelId="{49528AA6-47E1-43A8-8FA8-CA4DD5B6DC8B}" type="parTrans" cxnId="{EAD82964-D28D-405C-A4E1-70390C8DC8F2}">
      <dgm:prSet/>
      <dgm:spPr/>
      <dgm:t>
        <a:bodyPr/>
        <a:lstStyle/>
        <a:p>
          <a:endParaRPr lang="fr-FR"/>
        </a:p>
      </dgm:t>
    </dgm:pt>
    <dgm:pt modelId="{83E637A5-61C6-4BF7-8EBE-1370DD546A1E}" type="sibTrans" cxnId="{EAD82964-D28D-405C-A4E1-70390C8DC8F2}">
      <dgm:prSet/>
      <dgm:spPr/>
      <dgm:t>
        <a:bodyPr/>
        <a:lstStyle/>
        <a:p>
          <a:endParaRPr lang="fr-FR"/>
        </a:p>
      </dgm:t>
    </dgm:pt>
    <dgm:pt modelId="{9129D74B-8A00-4893-BF53-1AA47445D056}">
      <dgm:prSet/>
      <dgm:spPr/>
      <dgm:t>
        <a:bodyPr/>
        <a:lstStyle/>
        <a:p>
          <a:r>
            <a:rPr lang="fr-FR" dirty="0"/>
            <a:t>Réception &amp; mise en service</a:t>
          </a:r>
        </a:p>
      </dgm:t>
    </dgm:pt>
    <dgm:pt modelId="{F31497FD-E47C-462E-AF72-818A6D7CC60F}" type="parTrans" cxnId="{D58F3E7B-1182-4035-8AA7-063FBA141CFF}">
      <dgm:prSet/>
      <dgm:spPr/>
      <dgm:t>
        <a:bodyPr/>
        <a:lstStyle/>
        <a:p>
          <a:endParaRPr lang="fr-FR"/>
        </a:p>
      </dgm:t>
    </dgm:pt>
    <dgm:pt modelId="{C447FADE-EB5E-458C-93AD-E6B4BD0F106D}" type="sibTrans" cxnId="{D58F3E7B-1182-4035-8AA7-063FBA141CFF}">
      <dgm:prSet/>
      <dgm:spPr/>
      <dgm:t>
        <a:bodyPr/>
        <a:lstStyle/>
        <a:p>
          <a:endParaRPr lang="fr-FR"/>
        </a:p>
      </dgm:t>
    </dgm:pt>
    <dgm:pt modelId="{F7A49D77-C13F-48FA-B7F0-2E0A681F8518}">
      <dgm:prSet/>
      <dgm:spPr/>
      <dgm:t>
        <a:bodyPr/>
        <a:lstStyle/>
        <a:p>
          <a:r>
            <a:rPr lang="fr-FR" dirty="0"/>
            <a:t>Entretien &amp; maintenance</a:t>
          </a:r>
        </a:p>
      </dgm:t>
    </dgm:pt>
    <dgm:pt modelId="{106B6D1D-45E1-4310-854E-9807A7353E8E}" type="parTrans" cxnId="{DA3FB634-511C-4D53-AC8D-CC07A89BA530}">
      <dgm:prSet/>
      <dgm:spPr/>
      <dgm:t>
        <a:bodyPr/>
        <a:lstStyle/>
        <a:p>
          <a:endParaRPr lang="fr-FR"/>
        </a:p>
      </dgm:t>
    </dgm:pt>
    <dgm:pt modelId="{02631075-076D-4207-8E5C-D4723E0DE8A5}" type="sibTrans" cxnId="{DA3FB634-511C-4D53-AC8D-CC07A89BA530}">
      <dgm:prSet/>
      <dgm:spPr/>
      <dgm:t>
        <a:bodyPr/>
        <a:lstStyle/>
        <a:p>
          <a:endParaRPr lang="fr-FR"/>
        </a:p>
      </dgm:t>
    </dgm:pt>
    <dgm:pt modelId="{D48DBCEB-3056-4E8E-976A-A9198FB89D85}" type="pres">
      <dgm:prSet presAssocID="{355900A4-B100-4EB4-872B-909AF39D4B07}" presName="CompostProcess" presStyleCnt="0">
        <dgm:presLayoutVars>
          <dgm:dir/>
          <dgm:resizeHandles val="exact"/>
        </dgm:presLayoutVars>
      </dgm:prSet>
      <dgm:spPr/>
    </dgm:pt>
    <dgm:pt modelId="{514D60DE-EE95-4FE9-BF7B-484A290B0CAC}" type="pres">
      <dgm:prSet presAssocID="{355900A4-B100-4EB4-872B-909AF39D4B07}" presName="arrow" presStyleLbl="bgShp" presStyleIdx="0" presStyleCnt="1"/>
      <dgm:spPr/>
    </dgm:pt>
    <dgm:pt modelId="{03075E11-323A-4043-AE4D-1C46C79923F6}" type="pres">
      <dgm:prSet presAssocID="{355900A4-B100-4EB4-872B-909AF39D4B07}" presName="linearProcess" presStyleCnt="0"/>
      <dgm:spPr/>
    </dgm:pt>
    <dgm:pt modelId="{ABBAD900-A205-4E36-8AF6-FF4E69A3945F}" type="pres">
      <dgm:prSet presAssocID="{D1CA52ED-7D6F-4184-A17B-7C6C4E6E7613}" presName="textNode" presStyleLbl="node1" presStyleIdx="0" presStyleCnt="5">
        <dgm:presLayoutVars>
          <dgm:bulletEnabled val="1"/>
        </dgm:presLayoutVars>
      </dgm:prSet>
      <dgm:spPr/>
    </dgm:pt>
    <dgm:pt modelId="{B0D1C575-4E90-48CC-B69A-7F5237AF194D}" type="pres">
      <dgm:prSet presAssocID="{58835A89-BA94-4E79-90BB-0AD87E387483}" presName="sibTrans" presStyleCnt="0"/>
      <dgm:spPr/>
    </dgm:pt>
    <dgm:pt modelId="{AA2B9C05-4EFE-4528-82FB-86CBB7F9D344}" type="pres">
      <dgm:prSet presAssocID="{39F62FC2-F2BA-4B41-AB6A-BA6F0856CACD}" presName="textNode" presStyleLbl="node1" presStyleIdx="1" presStyleCnt="5">
        <dgm:presLayoutVars>
          <dgm:bulletEnabled val="1"/>
        </dgm:presLayoutVars>
      </dgm:prSet>
      <dgm:spPr/>
    </dgm:pt>
    <dgm:pt modelId="{CD1E341A-4643-4C59-8E51-DD11302AA1F8}" type="pres">
      <dgm:prSet presAssocID="{C4F51AA6-795A-4547-B843-9B9BC9C2C811}" presName="sibTrans" presStyleCnt="0"/>
      <dgm:spPr/>
    </dgm:pt>
    <dgm:pt modelId="{64D07B6A-4513-474D-BB66-D501A3EFE320}" type="pres">
      <dgm:prSet presAssocID="{9C3B20D2-F94B-4899-9825-3000A7AAD2C4}" presName="textNode" presStyleLbl="node1" presStyleIdx="2" presStyleCnt="5">
        <dgm:presLayoutVars>
          <dgm:bulletEnabled val="1"/>
        </dgm:presLayoutVars>
      </dgm:prSet>
      <dgm:spPr/>
    </dgm:pt>
    <dgm:pt modelId="{AFA6508D-8B42-49B1-9982-A84BD29ACC25}" type="pres">
      <dgm:prSet presAssocID="{83E637A5-61C6-4BF7-8EBE-1370DD546A1E}" presName="sibTrans" presStyleCnt="0"/>
      <dgm:spPr/>
    </dgm:pt>
    <dgm:pt modelId="{D4985470-2D11-42E7-B459-B1EF57F2D269}" type="pres">
      <dgm:prSet presAssocID="{9129D74B-8A00-4893-BF53-1AA47445D056}" presName="textNode" presStyleLbl="node1" presStyleIdx="3" presStyleCnt="5">
        <dgm:presLayoutVars>
          <dgm:bulletEnabled val="1"/>
        </dgm:presLayoutVars>
      </dgm:prSet>
      <dgm:spPr/>
    </dgm:pt>
    <dgm:pt modelId="{3865EE7C-81A3-46A0-8681-08FBF1EFFF0E}" type="pres">
      <dgm:prSet presAssocID="{C447FADE-EB5E-458C-93AD-E6B4BD0F106D}" presName="sibTrans" presStyleCnt="0"/>
      <dgm:spPr/>
    </dgm:pt>
    <dgm:pt modelId="{F3DA0167-858F-4889-8382-1AAC2E3BE2E0}" type="pres">
      <dgm:prSet presAssocID="{F7A49D77-C13F-48FA-B7F0-2E0A681F8518}" presName="textNode" presStyleLbl="node1" presStyleIdx="4" presStyleCnt="5">
        <dgm:presLayoutVars>
          <dgm:bulletEnabled val="1"/>
        </dgm:presLayoutVars>
      </dgm:prSet>
      <dgm:spPr/>
    </dgm:pt>
  </dgm:ptLst>
  <dgm:cxnLst>
    <dgm:cxn modelId="{DA3FB634-511C-4D53-AC8D-CC07A89BA530}" srcId="{355900A4-B100-4EB4-872B-909AF39D4B07}" destId="{F7A49D77-C13F-48FA-B7F0-2E0A681F8518}" srcOrd="4" destOrd="0" parTransId="{106B6D1D-45E1-4310-854E-9807A7353E8E}" sibTransId="{02631075-076D-4207-8E5C-D4723E0DE8A5}"/>
    <dgm:cxn modelId="{DA0C7E97-79F7-496F-B0B4-B7C8E7959590}" srcId="{355900A4-B100-4EB4-872B-909AF39D4B07}" destId="{39F62FC2-F2BA-4B41-AB6A-BA6F0856CACD}" srcOrd="1" destOrd="0" parTransId="{2F8464DE-DCA6-49E4-80B8-7EB2295AECEA}" sibTransId="{C4F51AA6-795A-4547-B843-9B9BC9C2C811}"/>
    <dgm:cxn modelId="{207F9ECA-3594-4BE2-9FF7-39C0AD7C482B}" srcId="{355900A4-B100-4EB4-872B-909AF39D4B07}" destId="{D1CA52ED-7D6F-4184-A17B-7C6C4E6E7613}" srcOrd="0" destOrd="0" parTransId="{43A2186E-D703-4B19-BDC5-9105FC627E2B}" sibTransId="{58835A89-BA94-4E79-90BB-0AD87E387483}"/>
    <dgm:cxn modelId="{61735922-E984-42E8-9374-866744A80DEC}" type="presOf" srcId="{9129D74B-8A00-4893-BF53-1AA47445D056}" destId="{D4985470-2D11-42E7-B459-B1EF57F2D269}" srcOrd="0" destOrd="0" presId="urn:microsoft.com/office/officeart/2005/8/layout/hProcess9"/>
    <dgm:cxn modelId="{92427DE0-020A-4DEF-891C-A3E1B3AE82B3}" type="presOf" srcId="{39F62FC2-F2BA-4B41-AB6A-BA6F0856CACD}" destId="{AA2B9C05-4EFE-4528-82FB-86CBB7F9D344}" srcOrd="0" destOrd="0" presId="urn:microsoft.com/office/officeart/2005/8/layout/hProcess9"/>
    <dgm:cxn modelId="{1AC74732-E28C-473F-B14E-7569DC6F4141}" type="presOf" srcId="{F7A49D77-C13F-48FA-B7F0-2E0A681F8518}" destId="{F3DA0167-858F-4889-8382-1AAC2E3BE2E0}" srcOrd="0" destOrd="0" presId="urn:microsoft.com/office/officeart/2005/8/layout/hProcess9"/>
    <dgm:cxn modelId="{12FAC5D3-6457-4818-AED5-5C33E0894B70}" type="presOf" srcId="{9C3B20D2-F94B-4899-9825-3000A7AAD2C4}" destId="{64D07B6A-4513-474D-BB66-D501A3EFE320}" srcOrd="0" destOrd="0" presId="urn:microsoft.com/office/officeart/2005/8/layout/hProcess9"/>
    <dgm:cxn modelId="{D58F3E7B-1182-4035-8AA7-063FBA141CFF}" srcId="{355900A4-B100-4EB4-872B-909AF39D4B07}" destId="{9129D74B-8A00-4893-BF53-1AA47445D056}" srcOrd="3" destOrd="0" parTransId="{F31497FD-E47C-462E-AF72-818A6D7CC60F}" sibTransId="{C447FADE-EB5E-458C-93AD-E6B4BD0F106D}"/>
    <dgm:cxn modelId="{C36291F7-52EA-4009-B6BF-C7D3D5EC4674}" type="presOf" srcId="{D1CA52ED-7D6F-4184-A17B-7C6C4E6E7613}" destId="{ABBAD900-A205-4E36-8AF6-FF4E69A3945F}" srcOrd="0" destOrd="0" presId="urn:microsoft.com/office/officeart/2005/8/layout/hProcess9"/>
    <dgm:cxn modelId="{2796A37B-649B-465E-871F-18E27AE105FC}" type="presOf" srcId="{355900A4-B100-4EB4-872B-909AF39D4B07}" destId="{D48DBCEB-3056-4E8E-976A-A9198FB89D85}" srcOrd="0" destOrd="0" presId="urn:microsoft.com/office/officeart/2005/8/layout/hProcess9"/>
    <dgm:cxn modelId="{EAD82964-D28D-405C-A4E1-70390C8DC8F2}" srcId="{355900A4-B100-4EB4-872B-909AF39D4B07}" destId="{9C3B20D2-F94B-4899-9825-3000A7AAD2C4}" srcOrd="2" destOrd="0" parTransId="{49528AA6-47E1-43A8-8FA8-CA4DD5B6DC8B}" sibTransId="{83E637A5-61C6-4BF7-8EBE-1370DD546A1E}"/>
    <dgm:cxn modelId="{191029C8-FF71-4A39-86DA-2665353D3385}" type="presParOf" srcId="{D48DBCEB-3056-4E8E-976A-A9198FB89D85}" destId="{514D60DE-EE95-4FE9-BF7B-484A290B0CAC}" srcOrd="0" destOrd="0" presId="urn:microsoft.com/office/officeart/2005/8/layout/hProcess9"/>
    <dgm:cxn modelId="{44577E65-DB90-4C36-AD86-03CC519A81C5}" type="presParOf" srcId="{D48DBCEB-3056-4E8E-976A-A9198FB89D85}" destId="{03075E11-323A-4043-AE4D-1C46C79923F6}" srcOrd="1" destOrd="0" presId="urn:microsoft.com/office/officeart/2005/8/layout/hProcess9"/>
    <dgm:cxn modelId="{2D094C5F-6A7E-40E2-AC90-19FF1AF45DBB}" type="presParOf" srcId="{03075E11-323A-4043-AE4D-1C46C79923F6}" destId="{ABBAD900-A205-4E36-8AF6-FF4E69A3945F}" srcOrd="0" destOrd="0" presId="urn:microsoft.com/office/officeart/2005/8/layout/hProcess9"/>
    <dgm:cxn modelId="{664C2FAD-A51D-4448-A4C0-B29EF3F48CBB}" type="presParOf" srcId="{03075E11-323A-4043-AE4D-1C46C79923F6}" destId="{B0D1C575-4E90-48CC-B69A-7F5237AF194D}" srcOrd="1" destOrd="0" presId="urn:microsoft.com/office/officeart/2005/8/layout/hProcess9"/>
    <dgm:cxn modelId="{758F3FC2-3810-475F-BF5B-F98538EF0B75}" type="presParOf" srcId="{03075E11-323A-4043-AE4D-1C46C79923F6}" destId="{AA2B9C05-4EFE-4528-82FB-86CBB7F9D344}" srcOrd="2" destOrd="0" presId="urn:microsoft.com/office/officeart/2005/8/layout/hProcess9"/>
    <dgm:cxn modelId="{009C8BF9-17A5-47A7-9D85-60598931C2BE}" type="presParOf" srcId="{03075E11-323A-4043-AE4D-1C46C79923F6}" destId="{CD1E341A-4643-4C59-8E51-DD11302AA1F8}" srcOrd="3" destOrd="0" presId="urn:microsoft.com/office/officeart/2005/8/layout/hProcess9"/>
    <dgm:cxn modelId="{ED7452BD-05CB-4A4E-BD97-9F6964B8216D}" type="presParOf" srcId="{03075E11-323A-4043-AE4D-1C46C79923F6}" destId="{64D07B6A-4513-474D-BB66-D501A3EFE320}" srcOrd="4" destOrd="0" presId="urn:microsoft.com/office/officeart/2005/8/layout/hProcess9"/>
    <dgm:cxn modelId="{FC4B9DE0-999E-4023-A20B-B878A70B27EE}" type="presParOf" srcId="{03075E11-323A-4043-AE4D-1C46C79923F6}" destId="{AFA6508D-8B42-49B1-9982-A84BD29ACC25}" srcOrd="5" destOrd="0" presId="urn:microsoft.com/office/officeart/2005/8/layout/hProcess9"/>
    <dgm:cxn modelId="{F1DC66D6-70B0-40DE-B599-BC921F08B981}" type="presParOf" srcId="{03075E11-323A-4043-AE4D-1C46C79923F6}" destId="{D4985470-2D11-42E7-B459-B1EF57F2D269}" srcOrd="6" destOrd="0" presId="urn:microsoft.com/office/officeart/2005/8/layout/hProcess9"/>
    <dgm:cxn modelId="{DDB37A74-4206-4C9D-B154-BCE74D01AE98}" type="presParOf" srcId="{03075E11-323A-4043-AE4D-1C46C79923F6}" destId="{3865EE7C-81A3-46A0-8681-08FBF1EFFF0E}" srcOrd="7" destOrd="0" presId="urn:microsoft.com/office/officeart/2005/8/layout/hProcess9"/>
    <dgm:cxn modelId="{84DD9786-D04B-42A2-8037-376B9B221AC8}" type="presParOf" srcId="{03075E11-323A-4043-AE4D-1C46C79923F6}" destId="{F3DA0167-858F-4889-8382-1AAC2E3BE2E0}" srcOrd="8"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515170-8CEB-4252-BD4E-BB523CDA5DB1}">
      <dsp:nvSpPr>
        <dsp:cNvPr id="0" name=""/>
        <dsp:cNvSpPr/>
      </dsp:nvSpPr>
      <dsp:spPr>
        <a:xfrm rot="10800000">
          <a:off x="1717042" y="2096"/>
          <a:ext cx="5170757" cy="1658536"/>
        </a:xfrm>
        <a:prstGeom prst="homePlate">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31368" tIns="64770" rIns="120904" bIns="64770" numCol="1" spcCol="1270" anchor="t" anchorCtr="0">
          <a:noAutofit/>
        </a:bodyPr>
        <a:lstStyle/>
        <a:p>
          <a:pPr marL="0" lvl="0" indent="0" algn="l" defTabSz="755650">
            <a:lnSpc>
              <a:spcPct val="90000"/>
            </a:lnSpc>
            <a:spcBef>
              <a:spcPct val="0"/>
            </a:spcBef>
            <a:spcAft>
              <a:spcPct val="35000"/>
            </a:spcAft>
            <a:buNone/>
          </a:pPr>
          <a:r>
            <a:rPr lang="fr-FR" sz="1700" kern="1200" dirty="0">
              <a:solidFill>
                <a:srgbClr val="6E6452"/>
              </a:solidFill>
            </a:rPr>
            <a:t>DMS – 3 axes d’intervention</a:t>
          </a:r>
        </a:p>
        <a:p>
          <a:pPr marL="114300" lvl="1" indent="-114300" algn="l" defTabSz="577850">
            <a:lnSpc>
              <a:spcPct val="90000"/>
            </a:lnSpc>
            <a:spcBef>
              <a:spcPct val="0"/>
            </a:spcBef>
            <a:spcAft>
              <a:spcPct val="15000"/>
            </a:spcAft>
            <a:buFont typeface="Wingdings" pitchFamily="2" charset="2"/>
            <a:buChar char="§"/>
          </a:pPr>
          <a:r>
            <a:rPr lang="fr-FR" sz="1300" kern="1200" dirty="0">
              <a:solidFill>
                <a:srgbClr val="6E6452"/>
              </a:solidFill>
            </a:rPr>
            <a:t>Amélioration des conditions cadres pour le développement du marché solaire</a:t>
          </a:r>
        </a:p>
        <a:p>
          <a:pPr marL="114300" lvl="1" indent="-114300" algn="l" defTabSz="577850">
            <a:lnSpc>
              <a:spcPct val="90000"/>
            </a:lnSpc>
            <a:spcBef>
              <a:spcPct val="0"/>
            </a:spcBef>
            <a:spcAft>
              <a:spcPct val="15000"/>
            </a:spcAft>
            <a:buFont typeface="Wingdings" pitchFamily="2" charset="2"/>
            <a:buChar char="§"/>
          </a:pPr>
          <a:r>
            <a:rPr lang="fr-FR" sz="1300" kern="1200" dirty="0">
              <a:solidFill>
                <a:srgbClr val="6E6452"/>
              </a:solidFill>
            </a:rPr>
            <a:t>Sensibilisation des investisseurs et identification des segments prometteurs du marché</a:t>
          </a:r>
        </a:p>
        <a:p>
          <a:pPr marL="114300" lvl="1" indent="-114300" algn="l" defTabSz="577850">
            <a:lnSpc>
              <a:spcPct val="90000"/>
            </a:lnSpc>
            <a:spcBef>
              <a:spcPct val="0"/>
            </a:spcBef>
            <a:spcAft>
              <a:spcPct val="15000"/>
            </a:spcAft>
            <a:buFont typeface="Wingdings" pitchFamily="2" charset="2"/>
            <a:buChar char="§"/>
          </a:pPr>
          <a:r>
            <a:rPr lang="fr-FR" sz="1300" kern="1200" dirty="0">
              <a:solidFill>
                <a:srgbClr val="6E6452"/>
              </a:solidFill>
            </a:rPr>
            <a:t>Développement du marché dans la région pilote de Sfax</a:t>
          </a:r>
        </a:p>
      </dsp:txBody>
      <dsp:txXfrm rot="10800000">
        <a:off x="2131676" y="2096"/>
        <a:ext cx="4756123" cy="1658536"/>
      </dsp:txXfrm>
    </dsp:sp>
    <dsp:sp modelId="{3678859F-FA7F-4E78-8C9E-B4EF1E77E6BF}">
      <dsp:nvSpPr>
        <dsp:cNvPr id="0" name=""/>
        <dsp:cNvSpPr/>
      </dsp:nvSpPr>
      <dsp:spPr>
        <a:xfrm>
          <a:off x="887774" y="2096"/>
          <a:ext cx="1658536" cy="1658536"/>
        </a:xfrm>
        <a:prstGeom prst="ellipse">
          <a:avLst/>
        </a:prstGeom>
        <a:blipFill rotWithShape="1">
          <a:blip xmlns:r="http://schemas.openxmlformats.org/officeDocument/2006/relationships" r:embed="rId1"/>
          <a:stretch>
            <a:fillRect/>
          </a:stretch>
        </a:blip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D4673234-A7D4-4A24-B389-359F36E1C9B7}">
      <dsp:nvSpPr>
        <dsp:cNvPr id="0" name=""/>
        <dsp:cNvSpPr/>
      </dsp:nvSpPr>
      <dsp:spPr>
        <a:xfrm rot="10800000">
          <a:off x="1717042" y="2155717"/>
          <a:ext cx="5170757" cy="1658536"/>
        </a:xfrm>
        <a:prstGeom prst="homePlate">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31368" tIns="64770" rIns="120904" bIns="64770" numCol="1" spcCol="1270" anchor="t" anchorCtr="0">
          <a:noAutofit/>
        </a:bodyPr>
        <a:lstStyle/>
        <a:p>
          <a:pPr marL="0" lvl="0" indent="0" algn="l" defTabSz="755650">
            <a:lnSpc>
              <a:spcPct val="90000"/>
            </a:lnSpc>
            <a:spcBef>
              <a:spcPct val="0"/>
            </a:spcBef>
            <a:spcAft>
              <a:spcPct val="35000"/>
            </a:spcAft>
            <a:buNone/>
          </a:pPr>
          <a:r>
            <a:rPr lang="fr-FR" sz="1700" kern="1200" dirty="0">
              <a:solidFill>
                <a:srgbClr val="6E6452"/>
              </a:solidFill>
            </a:rPr>
            <a:t>REACTIVATE – 2 secteurs prioritaires</a:t>
          </a:r>
        </a:p>
        <a:p>
          <a:pPr marL="114300" lvl="1" indent="-114300" algn="l" defTabSz="577850">
            <a:lnSpc>
              <a:spcPct val="90000"/>
            </a:lnSpc>
            <a:spcBef>
              <a:spcPct val="0"/>
            </a:spcBef>
            <a:spcAft>
              <a:spcPct val="15000"/>
            </a:spcAft>
            <a:buChar char="•"/>
          </a:pPr>
          <a:r>
            <a:rPr lang="fr-FR" sz="1300" kern="1200" dirty="0">
              <a:solidFill>
                <a:srgbClr val="6E6452"/>
              </a:solidFill>
            </a:rPr>
            <a:t>Promotion des énergies durables</a:t>
          </a:r>
        </a:p>
        <a:p>
          <a:pPr marL="114300" lvl="1" indent="-114300" algn="l" defTabSz="577850">
            <a:lnSpc>
              <a:spcPct val="90000"/>
            </a:lnSpc>
            <a:spcBef>
              <a:spcPct val="0"/>
            </a:spcBef>
            <a:spcAft>
              <a:spcPct val="15000"/>
            </a:spcAft>
            <a:buChar char="•"/>
          </a:pPr>
          <a:r>
            <a:rPr lang="fr-FR" sz="1300" kern="1200" dirty="0">
              <a:solidFill>
                <a:srgbClr val="6E6452"/>
              </a:solidFill>
            </a:rPr>
            <a:t>Promotion du développement socio-économique local</a:t>
          </a:r>
        </a:p>
      </dsp:txBody>
      <dsp:txXfrm rot="10800000">
        <a:off x="2131676" y="2155717"/>
        <a:ext cx="4756123" cy="1658536"/>
      </dsp:txXfrm>
    </dsp:sp>
    <dsp:sp modelId="{3067DC4D-BC9A-46ED-889D-DD177E134D18}">
      <dsp:nvSpPr>
        <dsp:cNvPr id="0" name=""/>
        <dsp:cNvSpPr/>
      </dsp:nvSpPr>
      <dsp:spPr>
        <a:xfrm>
          <a:off x="887774" y="2155717"/>
          <a:ext cx="1658536" cy="1658536"/>
        </a:xfrm>
        <a:prstGeom prst="ellipse">
          <a:avLst/>
        </a:prstGeom>
        <a:blipFill rotWithShape="1">
          <a:blip xmlns:r="http://schemas.openxmlformats.org/officeDocument/2006/relationships" r:embed="rId2"/>
          <a:stretch>
            <a:fillRect/>
          </a:stretch>
        </a:blip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69CF8F-9D3F-4546-9CE5-FD4C5BC46774}">
      <dsp:nvSpPr>
        <dsp:cNvPr id="0" name=""/>
        <dsp:cNvSpPr/>
      </dsp:nvSpPr>
      <dsp:spPr>
        <a:xfrm rot="10800000">
          <a:off x="1779937" y="836"/>
          <a:ext cx="5852175" cy="1223571"/>
        </a:xfrm>
        <a:prstGeom prst="homePlate">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9561" tIns="76200" rIns="142240" bIns="76200" numCol="1" spcCol="1270" anchor="ctr" anchorCtr="0">
          <a:noAutofit/>
        </a:bodyPr>
        <a:lstStyle/>
        <a:p>
          <a:pPr marL="0" lvl="0" indent="0" algn="ctr" defTabSz="889000">
            <a:lnSpc>
              <a:spcPct val="90000"/>
            </a:lnSpc>
            <a:spcBef>
              <a:spcPct val="0"/>
            </a:spcBef>
            <a:spcAft>
              <a:spcPct val="35000"/>
            </a:spcAft>
            <a:buNone/>
          </a:pPr>
          <a:r>
            <a:rPr lang="fr-FR" sz="2000" kern="1200" dirty="0">
              <a:solidFill>
                <a:srgbClr val="6E6452"/>
              </a:solidFill>
            </a:rPr>
            <a:t>Installations sur le toit en BT ou MT:</a:t>
          </a:r>
        </a:p>
        <a:p>
          <a:pPr marL="0" lvl="0" indent="0" algn="ctr" defTabSz="889000">
            <a:lnSpc>
              <a:spcPct val="90000"/>
            </a:lnSpc>
            <a:spcBef>
              <a:spcPct val="0"/>
            </a:spcBef>
            <a:spcAft>
              <a:spcPct val="35000"/>
            </a:spcAft>
            <a:buNone/>
          </a:pPr>
          <a:r>
            <a:rPr lang="fr-FR" sz="2000" kern="1200" dirty="0">
              <a:solidFill>
                <a:srgbClr val="6E6452"/>
              </a:solidFill>
            </a:rPr>
            <a:t>Applications dans différents segments – </a:t>
          </a:r>
          <a:br>
            <a:rPr lang="fr-FR" sz="2000" kern="1200" dirty="0">
              <a:solidFill>
                <a:srgbClr val="6E6452"/>
              </a:solidFill>
            </a:rPr>
          </a:br>
          <a:r>
            <a:rPr lang="fr-FR" sz="2000" kern="1200" dirty="0">
              <a:solidFill>
                <a:srgbClr val="6E6452"/>
              </a:solidFill>
            </a:rPr>
            <a:t>p.ex. élevage, transformation… </a:t>
          </a:r>
        </a:p>
      </dsp:txBody>
      <dsp:txXfrm rot="10800000">
        <a:off x="2085830" y="836"/>
        <a:ext cx="5546282" cy="1223571"/>
      </dsp:txXfrm>
    </dsp:sp>
    <dsp:sp modelId="{32FBD644-F499-4E4B-93DD-CD729BEB598B}">
      <dsp:nvSpPr>
        <dsp:cNvPr id="0" name=""/>
        <dsp:cNvSpPr/>
      </dsp:nvSpPr>
      <dsp:spPr>
        <a:xfrm>
          <a:off x="1168151" y="836"/>
          <a:ext cx="1223571" cy="1223571"/>
        </a:xfrm>
        <a:prstGeom prst="ellipse">
          <a:avLst/>
        </a:prstGeom>
        <a:blipFill rotWithShape="1">
          <a:blip xmlns:r="http://schemas.openxmlformats.org/officeDocument/2006/relationships" r:embed="rId1"/>
          <a:stretch>
            <a:fillRect/>
          </a:stretch>
        </a:blip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AA0A066C-ED71-4615-A445-426DC3594D76}">
      <dsp:nvSpPr>
        <dsp:cNvPr id="0" name=""/>
        <dsp:cNvSpPr/>
      </dsp:nvSpPr>
      <dsp:spPr>
        <a:xfrm rot="10800000">
          <a:off x="1779937" y="1589653"/>
          <a:ext cx="5852175" cy="1223571"/>
        </a:xfrm>
        <a:prstGeom prst="homePlate">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9561" tIns="76200" rIns="142240" bIns="76200" numCol="1" spcCol="1270" anchor="ctr" anchorCtr="0">
          <a:noAutofit/>
        </a:bodyPr>
        <a:lstStyle/>
        <a:p>
          <a:pPr marL="0" lvl="0" indent="0" algn="ctr" defTabSz="889000">
            <a:lnSpc>
              <a:spcPct val="90000"/>
            </a:lnSpc>
            <a:spcBef>
              <a:spcPct val="0"/>
            </a:spcBef>
            <a:spcAft>
              <a:spcPct val="35000"/>
            </a:spcAft>
            <a:buNone/>
          </a:pPr>
          <a:r>
            <a:rPr lang="fr-FR" sz="2000" kern="1200" dirty="0">
              <a:solidFill>
                <a:srgbClr val="6E6452"/>
              </a:solidFill>
            </a:rPr>
            <a:t>Installations au sol en BT ou MT</a:t>
          </a:r>
        </a:p>
        <a:p>
          <a:pPr marL="0" lvl="0" indent="0" algn="ctr" defTabSz="889000">
            <a:lnSpc>
              <a:spcPct val="90000"/>
            </a:lnSpc>
            <a:spcBef>
              <a:spcPct val="0"/>
            </a:spcBef>
            <a:spcAft>
              <a:spcPct val="35000"/>
            </a:spcAft>
            <a:buNone/>
          </a:pPr>
          <a:r>
            <a:rPr lang="fr-FR" sz="2000" kern="1200" dirty="0">
              <a:solidFill>
                <a:srgbClr val="6E6452"/>
              </a:solidFill>
            </a:rPr>
            <a:t>Applications dans différents segments – </a:t>
          </a:r>
          <a:br>
            <a:rPr lang="fr-FR" sz="2000" kern="1200" dirty="0">
              <a:solidFill>
                <a:srgbClr val="6E6452"/>
              </a:solidFill>
            </a:rPr>
          </a:br>
          <a:r>
            <a:rPr lang="fr-FR" sz="2000" kern="1200" dirty="0">
              <a:solidFill>
                <a:srgbClr val="6E6452"/>
              </a:solidFill>
            </a:rPr>
            <a:t>p.ex. aviculture, réfrigération </a:t>
          </a:r>
        </a:p>
      </dsp:txBody>
      <dsp:txXfrm rot="10800000">
        <a:off x="2085830" y="1589653"/>
        <a:ext cx="5546282" cy="1223571"/>
      </dsp:txXfrm>
    </dsp:sp>
    <dsp:sp modelId="{AD71C6D9-9CBD-409D-82EF-F0404099630D}">
      <dsp:nvSpPr>
        <dsp:cNvPr id="0" name=""/>
        <dsp:cNvSpPr/>
      </dsp:nvSpPr>
      <dsp:spPr>
        <a:xfrm>
          <a:off x="1168151" y="1589653"/>
          <a:ext cx="1223571" cy="1223571"/>
        </a:xfrm>
        <a:prstGeom prst="ellipse">
          <a:avLst/>
        </a:prstGeom>
        <a:blipFill rotWithShape="1">
          <a:blip xmlns:r="http://schemas.openxmlformats.org/officeDocument/2006/relationships" r:embed="rId2"/>
          <a:stretch>
            <a:fillRect/>
          </a:stretch>
        </a:blip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46108A8B-4619-455D-8C27-1DBDA1CE8644}">
      <dsp:nvSpPr>
        <dsp:cNvPr id="0" name=""/>
        <dsp:cNvSpPr/>
      </dsp:nvSpPr>
      <dsp:spPr>
        <a:xfrm rot="10800000">
          <a:off x="1779937" y="3178470"/>
          <a:ext cx="5852175" cy="1223571"/>
        </a:xfrm>
        <a:prstGeom prst="homePlate">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9561" tIns="76200" rIns="142240" bIns="76200" numCol="1" spcCol="1270" anchor="ctr" anchorCtr="0">
          <a:noAutofit/>
        </a:bodyPr>
        <a:lstStyle/>
        <a:p>
          <a:pPr marL="0" lvl="0" indent="0" algn="ctr" defTabSz="889000">
            <a:lnSpc>
              <a:spcPct val="90000"/>
            </a:lnSpc>
            <a:spcBef>
              <a:spcPct val="0"/>
            </a:spcBef>
            <a:spcAft>
              <a:spcPct val="35000"/>
            </a:spcAft>
            <a:buNone/>
          </a:pPr>
          <a:r>
            <a:rPr lang="fr-FR" sz="2000" kern="1200" dirty="0">
              <a:solidFill>
                <a:srgbClr val="6E6452"/>
              </a:solidFill>
            </a:rPr>
            <a:t>Pompage solaire : </a:t>
          </a:r>
        </a:p>
        <a:p>
          <a:pPr marL="0" lvl="0" indent="0" algn="ctr" defTabSz="889000">
            <a:lnSpc>
              <a:spcPct val="90000"/>
            </a:lnSpc>
            <a:spcBef>
              <a:spcPct val="0"/>
            </a:spcBef>
            <a:spcAft>
              <a:spcPct val="35000"/>
            </a:spcAft>
            <a:buNone/>
          </a:pPr>
          <a:r>
            <a:rPr lang="fr-FR" sz="2000" kern="1200" dirty="0">
              <a:solidFill>
                <a:srgbClr val="6E6452"/>
              </a:solidFill>
            </a:rPr>
            <a:t>exploitations agricoles, sites isolés ou raccordés </a:t>
          </a:r>
        </a:p>
      </dsp:txBody>
      <dsp:txXfrm rot="10800000">
        <a:off x="2085830" y="3178470"/>
        <a:ext cx="5546282" cy="1223571"/>
      </dsp:txXfrm>
    </dsp:sp>
    <dsp:sp modelId="{4FE70495-7877-403B-99A1-09B30E96E5F3}">
      <dsp:nvSpPr>
        <dsp:cNvPr id="0" name=""/>
        <dsp:cNvSpPr/>
      </dsp:nvSpPr>
      <dsp:spPr>
        <a:xfrm>
          <a:off x="1168151" y="3178470"/>
          <a:ext cx="1223571" cy="1223571"/>
        </a:xfrm>
        <a:prstGeom prst="ellipse">
          <a:avLst/>
        </a:prstGeom>
        <a:blipFill rotWithShape="1">
          <a:blip xmlns:r="http://schemas.openxmlformats.org/officeDocument/2006/relationships" r:embed="rId3"/>
          <a:stretch>
            <a:fillRect/>
          </a:stretch>
        </a:blip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4D60DE-EE95-4FE9-BF7B-484A290B0CAC}">
      <dsp:nvSpPr>
        <dsp:cNvPr id="0" name=""/>
        <dsp:cNvSpPr/>
      </dsp:nvSpPr>
      <dsp:spPr>
        <a:xfrm>
          <a:off x="583168" y="0"/>
          <a:ext cx="6609238" cy="3816350"/>
        </a:xfrm>
        <a:prstGeom prst="rightArrow">
          <a:avLst/>
        </a:prstGeom>
        <a:solidFill>
          <a:schemeClr val="accent1">
            <a:tint val="4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dsp:style>
    </dsp:sp>
    <dsp:sp modelId="{ABBAD900-A205-4E36-8AF6-FF4E69A3945F}">
      <dsp:nvSpPr>
        <dsp:cNvPr id="0" name=""/>
        <dsp:cNvSpPr/>
      </dsp:nvSpPr>
      <dsp:spPr>
        <a:xfrm>
          <a:off x="3417" y="1144905"/>
          <a:ext cx="1493988" cy="15265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fr-FR" sz="1200" kern="1200" dirty="0"/>
            <a:t>Etude d’opportunité et de dimensionnement</a:t>
          </a:r>
        </a:p>
      </dsp:txBody>
      <dsp:txXfrm>
        <a:off x="76347" y="1217835"/>
        <a:ext cx="1348128" cy="1380680"/>
      </dsp:txXfrm>
    </dsp:sp>
    <dsp:sp modelId="{AA2B9C05-4EFE-4528-82FB-86CBB7F9D344}">
      <dsp:nvSpPr>
        <dsp:cNvPr id="0" name=""/>
        <dsp:cNvSpPr/>
      </dsp:nvSpPr>
      <dsp:spPr>
        <a:xfrm>
          <a:off x="1572105" y="1144905"/>
          <a:ext cx="1493988" cy="15265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fr-FR" sz="1200" kern="1200" dirty="0"/>
            <a:t>Demande des autorisations et subventions</a:t>
          </a:r>
        </a:p>
        <a:p>
          <a:pPr marL="0" lvl="0" indent="0" algn="ctr" defTabSz="533400">
            <a:lnSpc>
              <a:spcPct val="90000"/>
            </a:lnSpc>
            <a:spcBef>
              <a:spcPct val="0"/>
            </a:spcBef>
            <a:spcAft>
              <a:spcPct val="35000"/>
            </a:spcAft>
            <a:buNone/>
          </a:pPr>
          <a:endParaRPr lang="fr-FR" sz="1200" kern="1200" dirty="0"/>
        </a:p>
        <a:p>
          <a:pPr marL="0" lvl="0" indent="0" algn="ctr" defTabSz="533400">
            <a:lnSpc>
              <a:spcPct val="90000"/>
            </a:lnSpc>
            <a:spcBef>
              <a:spcPct val="0"/>
            </a:spcBef>
            <a:spcAft>
              <a:spcPct val="35000"/>
            </a:spcAft>
            <a:buNone/>
          </a:pPr>
          <a:r>
            <a:rPr lang="fr-FR" sz="1200" kern="1200" dirty="0"/>
            <a:t>Assurer le financement</a:t>
          </a:r>
        </a:p>
      </dsp:txBody>
      <dsp:txXfrm>
        <a:off x="1645035" y="1217835"/>
        <a:ext cx="1348128" cy="1380680"/>
      </dsp:txXfrm>
    </dsp:sp>
    <dsp:sp modelId="{64D07B6A-4513-474D-BB66-D501A3EFE320}">
      <dsp:nvSpPr>
        <dsp:cNvPr id="0" name=""/>
        <dsp:cNvSpPr/>
      </dsp:nvSpPr>
      <dsp:spPr>
        <a:xfrm>
          <a:off x="3140793" y="1144905"/>
          <a:ext cx="1493988" cy="15265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fr-FR" sz="1200" kern="1200" dirty="0"/>
            <a:t>Installation</a:t>
          </a:r>
        </a:p>
      </dsp:txBody>
      <dsp:txXfrm>
        <a:off x="3213723" y="1217835"/>
        <a:ext cx="1348128" cy="1380680"/>
      </dsp:txXfrm>
    </dsp:sp>
    <dsp:sp modelId="{D4985470-2D11-42E7-B459-B1EF57F2D269}">
      <dsp:nvSpPr>
        <dsp:cNvPr id="0" name=""/>
        <dsp:cNvSpPr/>
      </dsp:nvSpPr>
      <dsp:spPr>
        <a:xfrm>
          <a:off x="4709481" y="1144905"/>
          <a:ext cx="1493988" cy="15265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fr-FR" sz="1200" kern="1200" dirty="0"/>
            <a:t>Réception &amp; mise en service</a:t>
          </a:r>
        </a:p>
      </dsp:txBody>
      <dsp:txXfrm>
        <a:off x="4782411" y="1217835"/>
        <a:ext cx="1348128" cy="1380680"/>
      </dsp:txXfrm>
    </dsp:sp>
    <dsp:sp modelId="{F3DA0167-858F-4889-8382-1AAC2E3BE2E0}">
      <dsp:nvSpPr>
        <dsp:cNvPr id="0" name=""/>
        <dsp:cNvSpPr/>
      </dsp:nvSpPr>
      <dsp:spPr>
        <a:xfrm>
          <a:off x="6278169" y="1144905"/>
          <a:ext cx="1493988" cy="15265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fr-FR" sz="1200" kern="1200" dirty="0"/>
            <a:t>Entretien &amp; maintenance</a:t>
          </a:r>
        </a:p>
      </dsp:txBody>
      <dsp:txXfrm>
        <a:off x="6351099" y="1217835"/>
        <a:ext cx="1348128" cy="1380680"/>
      </dsp:txXfrm>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bwMode="auto">
          <a:xfrm>
            <a:off x="0" y="0"/>
            <a:ext cx="2945659" cy="495936"/>
          </a:xfrm>
          <a:prstGeom prst="rect">
            <a:avLst/>
          </a:prstGeom>
          <a:noFill/>
          <a:ln w="9525">
            <a:noFill/>
            <a:miter lim="800000"/>
            <a:headEnd/>
            <a:tailEnd/>
          </a:ln>
          <a:effectLst/>
        </p:spPr>
        <p:txBody>
          <a:bodyPr vert="horz" wrap="square" lIns="91001" tIns="45501" rIns="91001" bIns="45501" numCol="1" anchor="t" anchorCtr="0" compatLnSpc="1">
            <a:prstTxWarp prst="textNoShape">
              <a:avLst/>
            </a:prstTxWarp>
          </a:bodyPr>
          <a:lstStyle>
            <a:lvl1pPr>
              <a:defRPr sz="1200" b="0">
                <a:solidFill>
                  <a:schemeClr val="tx1"/>
                </a:solidFill>
                <a:latin typeface="Times" charset="0"/>
              </a:defRPr>
            </a:lvl1pPr>
          </a:lstStyle>
          <a:p>
            <a:endParaRPr lang="de-DE" dirty="0">
              <a:latin typeface="Arial Narrow" pitchFamily="34" charset="0"/>
            </a:endParaRPr>
          </a:p>
        </p:txBody>
      </p:sp>
      <p:sp>
        <p:nvSpPr>
          <p:cNvPr id="66563" name="Rectangle 3"/>
          <p:cNvSpPr>
            <a:spLocks noGrp="1" noChangeArrowheads="1"/>
          </p:cNvSpPr>
          <p:nvPr>
            <p:ph type="dt" sz="quarter" idx="1"/>
          </p:nvPr>
        </p:nvSpPr>
        <p:spPr bwMode="auto">
          <a:xfrm>
            <a:off x="3852016" y="0"/>
            <a:ext cx="2945659" cy="495936"/>
          </a:xfrm>
          <a:prstGeom prst="rect">
            <a:avLst/>
          </a:prstGeom>
          <a:noFill/>
          <a:ln w="9525">
            <a:noFill/>
            <a:miter lim="800000"/>
            <a:headEnd/>
            <a:tailEnd/>
          </a:ln>
          <a:effectLst/>
        </p:spPr>
        <p:txBody>
          <a:bodyPr vert="horz" wrap="square" lIns="91001" tIns="45501" rIns="91001" bIns="45501" numCol="1" anchor="t" anchorCtr="0" compatLnSpc="1">
            <a:prstTxWarp prst="textNoShape">
              <a:avLst/>
            </a:prstTxWarp>
          </a:bodyPr>
          <a:lstStyle>
            <a:lvl1pPr algn="r">
              <a:defRPr sz="1200" b="0">
                <a:solidFill>
                  <a:schemeClr val="tx1"/>
                </a:solidFill>
                <a:latin typeface="Times" charset="0"/>
              </a:defRPr>
            </a:lvl1pPr>
          </a:lstStyle>
          <a:p>
            <a:endParaRPr lang="de-DE">
              <a:latin typeface="Arial Narrow" pitchFamily="34" charset="0"/>
            </a:endParaRPr>
          </a:p>
        </p:txBody>
      </p:sp>
      <p:sp>
        <p:nvSpPr>
          <p:cNvPr id="66564" name="Rectangle 4"/>
          <p:cNvSpPr>
            <a:spLocks noGrp="1" noChangeArrowheads="1"/>
          </p:cNvSpPr>
          <p:nvPr>
            <p:ph type="ftr" sz="quarter" idx="2"/>
          </p:nvPr>
        </p:nvSpPr>
        <p:spPr bwMode="auto">
          <a:xfrm>
            <a:off x="0" y="9430702"/>
            <a:ext cx="2945659" cy="495936"/>
          </a:xfrm>
          <a:prstGeom prst="rect">
            <a:avLst/>
          </a:prstGeom>
          <a:noFill/>
          <a:ln w="9525">
            <a:noFill/>
            <a:miter lim="800000"/>
            <a:headEnd/>
            <a:tailEnd/>
          </a:ln>
          <a:effectLst/>
        </p:spPr>
        <p:txBody>
          <a:bodyPr vert="horz" wrap="square" lIns="91001" tIns="45501" rIns="91001" bIns="45501" numCol="1" anchor="b" anchorCtr="0" compatLnSpc="1">
            <a:prstTxWarp prst="textNoShape">
              <a:avLst/>
            </a:prstTxWarp>
          </a:bodyPr>
          <a:lstStyle>
            <a:lvl1pPr>
              <a:defRPr sz="1200" b="0">
                <a:solidFill>
                  <a:schemeClr val="tx1"/>
                </a:solidFill>
                <a:latin typeface="Times" charset="0"/>
              </a:defRPr>
            </a:lvl1pPr>
          </a:lstStyle>
          <a:p>
            <a:endParaRPr lang="de-DE">
              <a:latin typeface="Arial Narrow" pitchFamily="34" charset="0"/>
            </a:endParaRPr>
          </a:p>
        </p:txBody>
      </p:sp>
      <p:sp>
        <p:nvSpPr>
          <p:cNvPr id="66565" name="Rectangle 5"/>
          <p:cNvSpPr>
            <a:spLocks noGrp="1" noChangeArrowheads="1"/>
          </p:cNvSpPr>
          <p:nvPr>
            <p:ph type="sldNum" sz="quarter" idx="3"/>
          </p:nvPr>
        </p:nvSpPr>
        <p:spPr bwMode="auto">
          <a:xfrm>
            <a:off x="3852016" y="9430702"/>
            <a:ext cx="2945659" cy="495936"/>
          </a:xfrm>
          <a:prstGeom prst="rect">
            <a:avLst/>
          </a:prstGeom>
          <a:noFill/>
          <a:ln w="9525">
            <a:noFill/>
            <a:miter lim="800000"/>
            <a:headEnd/>
            <a:tailEnd/>
          </a:ln>
          <a:effectLst/>
        </p:spPr>
        <p:txBody>
          <a:bodyPr vert="horz" wrap="square" lIns="91001" tIns="45501" rIns="91001" bIns="45501" numCol="1" anchor="b" anchorCtr="0" compatLnSpc="1">
            <a:prstTxWarp prst="textNoShape">
              <a:avLst/>
            </a:prstTxWarp>
          </a:bodyPr>
          <a:lstStyle>
            <a:lvl1pPr algn="r">
              <a:defRPr sz="1200" b="0">
                <a:solidFill>
                  <a:schemeClr val="tx1"/>
                </a:solidFill>
                <a:latin typeface="Times" charset="0"/>
              </a:defRPr>
            </a:lvl1pPr>
          </a:lstStyle>
          <a:p>
            <a:fld id="{47F930EC-4FD0-431B-BB9B-47DE359CDF6F}" type="slidenum">
              <a:rPr lang="de-DE">
                <a:latin typeface="Arial Narrow" pitchFamily="34" charset="0"/>
              </a:rPr>
              <a:pPr/>
              <a:t>‹N°›</a:t>
            </a:fld>
            <a:endParaRPr lang="de-DE">
              <a:latin typeface="Arial Narrow" pitchFamily="34" charset="0"/>
            </a:endParaRPr>
          </a:p>
        </p:txBody>
      </p:sp>
    </p:spTree>
    <p:extLst>
      <p:ext uri="{BB962C8B-B14F-4D97-AF65-F5344CB8AC3E}">
        <p14:creationId xmlns:p14="http://schemas.microsoft.com/office/powerpoint/2010/main" val="24842276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45659" cy="495936"/>
          </a:xfrm>
          <a:prstGeom prst="rect">
            <a:avLst/>
          </a:prstGeom>
          <a:noFill/>
          <a:ln w="9525">
            <a:noFill/>
            <a:miter lim="800000"/>
            <a:headEnd/>
            <a:tailEnd/>
          </a:ln>
          <a:effectLst/>
        </p:spPr>
        <p:txBody>
          <a:bodyPr vert="horz" wrap="square" lIns="91001" tIns="45501" rIns="91001" bIns="45501" numCol="1" anchor="t" anchorCtr="0" compatLnSpc="1">
            <a:prstTxWarp prst="textNoShape">
              <a:avLst/>
            </a:prstTxWarp>
          </a:bodyPr>
          <a:lstStyle>
            <a:lvl1pPr>
              <a:defRPr sz="1200" b="0">
                <a:solidFill>
                  <a:schemeClr val="tx1"/>
                </a:solidFill>
                <a:latin typeface="Arial Narrow" pitchFamily="34" charset="0"/>
              </a:defRPr>
            </a:lvl1pPr>
          </a:lstStyle>
          <a:p>
            <a:endParaRPr lang="de-DE" dirty="0"/>
          </a:p>
        </p:txBody>
      </p:sp>
      <p:sp>
        <p:nvSpPr>
          <p:cNvPr id="8195" name="Rectangle 3"/>
          <p:cNvSpPr>
            <a:spLocks noGrp="1" noChangeArrowheads="1"/>
          </p:cNvSpPr>
          <p:nvPr>
            <p:ph type="dt" idx="1"/>
          </p:nvPr>
        </p:nvSpPr>
        <p:spPr bwMode="auto">
          <a:xfrm>
            <a:off x="3852016" y="0"/>
            <a:ext cx="2945659" cy="495936"/>
          </a:xfrm>
          <a:prstGeom prst="rect">
            <a:avLst/>
          </a:prstGeom>
          <a:noFill/>
          <a:ln w="9525">
            <a:noFill/>
            <a:miter lim="800000"/>
            <a:headEnd/>
            <a:tailEnd/>
          </a:ln>
          <a:effectLst/>
        </p:spPr>
        <p:txBody>
          <a:bodyPr vert="horz" wrap="square" lIns="91001" tIns="45501" rIns="91001" bIns="45501" numCol="1" anchor="t" anchorCtr="0" compatLnSpc="1">
            <a:prstTxWarp prst="textNoShape">
              <a:avLst/>
            </a:prstTxWarp>
          </a:bodyPr>
          <a:lstStyle>
            <a:lvl1pPr algn="r">
              <a:defRPr sz="1200" b="0">
                <a:solidFill>
                  <a:schemeClr val="tx1"/>
                </a:solidFill>
                <a:latin typeface="Arial Narrow" pitchFamily="34" charset="0"/>
              </a:defRPr>
            </a:lvl1pPr>
          </a:lstStyle>
          <a:p>
            <a:endParaRPr lang="de-DE"/>
          </a:p>
        </p:txBody>
      </p:sp>
      <p:sp>
        <p:nvSpPr>
          <p:cNvPr id="8196"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a:effectLst/>
        </p:spPr>
      </p:sp>
      <p:sp>
        <p:nvSpPr>
          <p:cNvPr id="8197" name="Rectangle 5"/>
          <p:cNvSpPr>
            <a:spLocks noGrp="1" noChangeArrowheads="1"/>
          </p:cNvSpPr>
          <p:nvPr>
            <p:ph type="body" sz="quarter" idx="3"/>
          </p:nvPr>
        </p:nvSpPr>
        <p:spPr bwMode="auto">
          <a:xfrm>
            <a:off x="906357" y="4715351"/>
            <a:ext cx="4984962" cy="4466591"/>
          </a:xfrm>
          <a:prstGeom prst="rect">
            <a:avLst/>
          </a:prstGeom>
          <a:noFill/>
          <a:ln w="9525">
            <a:noFill/>
            <a:miter lim="800000"/>
            <a:headEnd/>
            <a:tailEnd/>
          </a:ln>
          <a:effectLst/>
        </p:spPr>
        <p:txBody>
          <a:bodyPr vert="horz" wrap="square" lIns="91001" tIns="45501" rIns="91001" bIns="45501" numCol="1" anchor="t" anchorCtr="0" compatLnSpc="1">
            <a:prstTxWarp prst="textNoShape">
              <a:avLst/>
            </a:prstTxWarp>
          </a:bodyPr>
          <a:lstStyle/>
          <a:p>
            <a:pPr lvl="0"/>
            <a:r>
              <a:rPr lang="de-DE" dirty="0"/>
              <a:t>Klicken Sie, um die Formate des Vorlagentextes zu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8198" name="Rectangle 6"/>
          <p:cNvSpPr>
            <a:spLocks noGrp="1" noChangeArrowheads="1"/>
          </p:cNvSpPr>
          <p:nvPr>
            <p:ph type="ftr" sz="quarter" idx="4"/>
          </p:nvPr>
        </p:nvSpPr>
        <p:spPr bwMode="auto">
          <a:xfrm>
            <a:off x="0" y="9430702"/>
            <a:ext cx="2945659" cy="495936"/>
          </a:xfrm>
          <a:prstGeom prst="rect">
            <a:avLst/>
          </a:prstGeom>
          <a:noFill/>
          <a:ln w="9525">
            <a:noFill/>
            <a:miter lim="800000"/>
            <a:headEnd/>
            <a:tailEnd/>
          </a:ln>
          <a:effectLst/>
        </p:spPr>
        <p:txBody>
          <a:bodyPr vert="horz" wrap="square" lIns="91001" tIns="45501" rIns="91001" bIns="45501" numCol="1" anchor="b" anchorCtr="0" compatLnSpc="1">
            <a:prstTxWarp prst="textNoShape">
              <a:avLst/>
            </a:prstTxWarp>
          </a:bodyPr>
          <a:lstStyle>
            <a:lvl1pPr>
              <a:defRPr sz="1200" b="0">
                <a:solidFill>
                  <a:schemeClr val="tx1"/>
                </a:solidFill>
                <a:latin typeface="Arial Narrow" pitchFamily="34" charset="0"/>
              </a:defRPr>
            </a:lvl1pPr>
          </a:lstStyle>
          <a:p>
            <a:endParaRPr lang="de-DE"/>
          </a:p>
        </p:txBody>
      </p:sp>
      <p:sp>
        <p:nvSpPr>
          <p:cNvPr id="8199" name="Rectangle 7"/>
          <p:cNvSpPr>
            <a:spLocks noGrp="1" noChangeArrowheads="1"/>
          </p:cNvSpPr>
          <p:nvPr>
            <p:ph type="sldNum" sz="quarter" idx="5"/>
          </p:nvPr>
        </p:nvSpPr>
        <p:spPr bwMode="auto">
          <a:xfrm>
            <a:off x="3852016" y="9430702"/>
            <a:ext cx="2945659" cy="495936"/>
          </a:xfrm>
          <a:prstGeom prst="rect">
            <a:avLst/>
          </a:prstGeom>
          <a:noFill/>
          <a:ln w="9525">
            <a:noFill/>
            <a:miter lim="800000"/>
            <a:headEnd/>
            <a:tailEnd/>
          </a:ln>
          <a:effectLst/>
        </p:spPr>
        <p:txBody>
          <a:bodyPr vert="horz" wrap="square" lIns="91001" tIns="45501" rIns="91001" bIns="45501" numCol="1" anchor="b" anchorCtr="0" compatLnSpc="1">
            <a:prstTxWarp prst="textNoShape">
              <a:avLst/>
            </a:prstTxWarp>
          </a:bodyPr>
          <a:lstStyle>
            <a:lvl1pPr algn="r">
              <a:defRPr sz="1200" b="0">
                <a:solidFill>
                  <a:schemeClr val="tx1"/>
                </a:solidFill>
                <a:latin typeface="Arial Narrow" pitchFamily="34" charset="0"/>
              </a:defRPr>
            </a:lvl1pPr>
          </a:lstStyle>
          <a:p>
            <a:fld id="{276F4F92-661F-4424-ADED-7D3829A4203F}" type="slidenum">
              <a:rPr lang="de-DE" smtClean="0"/>
              <a:pPr/>
              <a:t>‹N°›</a:t>
            </a:fld>
            <a:endParaRPr lang="de-DE"/>
          </a:p>
        </p:txBody>
      </p:sp>
    </p:spTree>
    <p:extLst>
      <p:ext uri="{BB962C8B-B14F-4D97-AF65-F5344CB8AC3E}">
        <p14:creationId xmlns:p14="http://schemas.microsoft.com/office/powerpoint/2010/main" val="320160049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Narrow" pitchFamily="34" charset="0"/>
        <a:ea typeface="+mn-ea"/>
        <a:cs typeface="+mn-cs"/>
      </a:defRPr>
    </a:lvl1pPr>
    <a:lvl2pPr marL="457200" algn="l" rtl="0" fontAlgn="base">
      <a:spcBef>
        <a:spcPct val="30000"/>
      </a:spcBef>
      <a:spcAft>
        <a:spcPct val="0"/>
      </a:spcAft>
      <a:defRPr sz="1200" kern="1200">
        <a:solidFill>
          <a:schemeClr val="tx1"/>
        </a:solidFill>
        <a:latin typeface="Arial Narrow" pitchFamily="34" charset="0"/>
        <a:ea typeface="+mn-ea"/>
        <a:cs typeface="+mn-cs"/>
      </a:defRPr>
    </a:lvl2pPr>
    <a:lvl3pPr marL="914400" algn="l" rtl="0" fontAlgn="base">
      <a:spcBef>
        <a:spcPct val="30000"/>
      </a:spcBef>
      <a:spcAft>
        <a:spcPct val="0"/>
      </a:spcAft>
      <a:defRPr sz="1200" kern="1200">
        <a:solidFill>
          <a:schemeClr val="tx1"/>
        </a:solidFill>
        <a:latin typeface="Arial Narrow" pitchFamily="34" charset="0"/>
        <a:ea typeface="+mn-ea"/>
        <a:cs typeface="+mn-cs"/>
      </a:defRPr>
    </a:lvl3pPr>
    <a:lvl4pPr marL="1371600" algn="l" rtl="0" fontAlgn="base">
      <a:spcBef>
        <a:spcPct val="30000"/>
      </a:spcBef>
      <a:spcAft>
        <a:spcPct val="0"/>
      </a:spcAft>
      <a:defRPr sz="1200" kern="1200">
        <a:solidFill>
          <a:schemeClr val="tx1"/>
        </a:solidFill>
        <a:latin typeface="Arial Narrow" pitchFamily="34" charset="0"/>
        <a:ea typeface="+mn-ea"/>
        <a:cs typeface="+mn-cs"/>
      </a:defRPr>
    </a:lvl4pPr>
    <a:lvl5pPr marL="1828800" algn="l" rtl="0" fontAlgn="base">
      <a:spcBef>
        <a:spcPct val="30000"/>
      </a:spcBef>
      <a:spcAft>
        <a:spcPct val="0"/>
      </a:spcAft>
      <a:defRPr sz="1200" kern="1200">
        <a:solidFill>
          <a:schemeClr val="tx1"/>
        </a:solidFill>
        <a:latin typeface="Arial Narrow"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276F4F92-661F-4424-ADED-7D3829A4203F}" type="slidenum">
              <a:rPr lang="de-DE" smtClean="0"/>
              <a:pPr/>
              <a:t>1</a:t>
            </a:fld>
            <a:endParaRPr lang="de-DE" dirty="0"/>
          </a:p>
        </p:txBody>
      </p:sp>
    </p:spTree>
    <p:extLst>
      <p:ext uri="{BB962C8B-B14F-4D97-AF65-F5344CB8AC3E}">
        <p14:creationId xmlns:p14="http://schemas.microsoft.com/office/powerpoint/2010/main" val="2097512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just"/>
            <a:r>
              <a:rPr lang="fr-FR" dirty="0"/>
              <a:t>Le projet „Développement du Marché Solaire en Tunisie“ (DMS) lancé par la GIZ, en collaboration avec l’ANME, envisage l’amélioration des conditions cadre et le renforcement de structures durables du marché photovoltaïque et des Chauffe Eau Solaires en Tunisie. </a:t>
            </a:r>
          </a:p>
          <a:p>
            <a:pPr algn="just"/>
            <a:r>
              <a:rPr lang="fr-FR" dirty="0"/>
              <a:t>Le projet est financé par le Ministère Fédéral Allemand de la Coopération Économique et du Développement (BMZ) et comporte trois axes d’intervention : </a:t>
            </a:r>
            <a:endParaRPr lang="fr-FR" b="1" dirty="0">
              <a:solidFill>
                <a:srgbClr val="C00000"/>
              </a:solidFill>
            </a:endParaRPr>
          </a:p>
          <a:p>
            <a:endParaRPr lang="fr-FR"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fr-FR" sz="1200" b="0" kern="1200" dirty="0"/>
              <a:t>Projet inter-régional et intersectoriel, lancé en 2014, financé par le Ministère fédéral allemand de la Coopération économique et du Développement (BMZ) et mis en œuvre par la GIZ</a:t>
            </a:r>
          </a:p>
          <a:p>
            <a:pPr marL="0" marR="0" lvl="0" indent="0" algn="l" defTabSz="914400" rtl="0" eaLnBrk="1" fontAlgn="base" latinLnBrk="0" hangingPunct="1">
              <a:lnSpc>
                <a:spcPct val="100000"/>
              </a:lnSpc>
              <a:spcBef>
                <a:spcPct val="30000"/>
              </a:spcBef>
              <a:spcAft>
                <a:spcPct val="0"/>
              </a:spcAft>
              <a:buClrTx/>
              <a:buSzTx/>
              <a:buFontTx/>
              <a:buNone/>
              <a:tabLst/>
              <a:defRPr/>
            </a:pPr>
            <a:r>
              <a:rPr lang="fr-FR" dirty="0"/>
              <a:t>Travail en parallèle aux niveaux régional et international ainsi que dans 3 pays partenaires prioritaires: MAR, TUN, EGY</a:t>
            </a:r>
          </a:p>
          <a:p>
            <a:endParaRPr lang="fr-FR" dirty="0"/>
          </a:p>
        </p:txBody>
      </p:sp>
      <p:sp>
        <p:nvSpPr>
          <p:cNvPr id="4" name="Espace réservé du numéro de diapositive 3"/>
          <p:cNvSpPr>
            <a:spLocks noGrp="1"/>
          </p:cNvSpPr>
          <p:nvPr>
            <p:ph type="sldNum" sz="quarter" idx="10"/>
          </p:nvPr>
        </p:nvSpPr>
        <p:spPr/>
        <p:txBody>
          <a:bodyPr/>
          <a:lstStyle/>
          <a:p>
            <a:fld id="{276F4F92-661F-4424-ADED-7D3829A4203F}" type="slidenum">
              <a:rPr lang="de-DE" smtClean="0"/>
              <a:pPr/>
              <a:t>3</a:t>
            </a:fld>
            <a:endParaRPr lang="de-DE"/>
          </a:p>
        </p:txBody>
      </p:sp>
    </p:spTree>
    <p:extLst>
      <p:ext uri="{BB962C8B-B14F-4D97-AF65-F5344CB8AC3E}">
        <p14:creationId xmlns:p14="http://schemas.microsoft.com/office/powerpoint/2010/main" val="7609998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16</a:t>
            </a:fld>
            <a:endParaRPr lang="de-DE"/>
          </a:p>
        </p:txBody>
      </p:sp>
    </p:spTree>
    <p:extLst>
      <p:ext uri="{BB962C8B-B14F-4D97-AF65-F5344CB8AC3E}">
        <p14:creationId xmlns:p14="http://schemas.microsoft.com/office/powerpoint/2010/main" val="14983939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eadline, Bulletpoint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p>
        </p:txBody>
      </p:sp>
      <p:sp>
        <p:nvSpPr>
          <p:cNvPr id="4" name="Datumsplatzhalter 3"/>
          <p:cNvSpPr>
            <a:spLocks noGrp="1"/>
          </p:cNvSpPr>
          <p:nvPr>
            <p:ph type="dt" sz="half" idx="11"/>
          </p:nvPr>
        </p:nvSpPr>
        <p:spPr/>
        <p:txBody>
          <a:bodyPr/>
          <a:lstStyle/>
          <a:p>
            <a:fld id="{9317A057-C766-48FB-B1EC-CC1898F04EF1}" type="datetime1">
              <a:rPr lang="de-DE" noProof="0" smtClean="0"/>
              <a:t>20.10.2016</a:t>
            </a:fld>
            <a:endParaRPr lang="de-DE" noProof="0"/>
          </a:p>
        </p:txBody>
      </p:sp>
      <p:sp>
        <p:nvSpPr>
          <p:cNvPr id="5" name="Inhaltsplatzhalter 2"/>
          <p:cNvSpPr>
            <a:spLocks noGrp="1"/>
          </p:cNvSpPr>
          <p:nvPr>
            <p:ph idx="1" hasCustomPrompt="1"/>
          </p:nvPr>
        </p:nvSpPr>
        <p:spPr>
          <a:xfrm>
            <a:off x="684000" y="2448000"/>
            <a:ext cx="7776000" cy="3816000"/>
          </a:xfrm>
        </p:spPr>
        <p:txBody>
          <a:bodyPr/>
          <a:lstStyle>
            <a:lvl1pPr>
              <a:defRPr sz="1800"/>
            </a:lvl1pPr>
            <a:lvl2pPr>
              <a:defRPr sz="1800"/>
            </a:lvl2pPr>
            <a:lvl3pPr>
              <a:defRPr sz="1800"/>
            </a:lvl3pPr>
            <a:lvl4pPr>
              <a:defRPr sz="1800"/>
            </a:lvl4pPr>
            <a:lvl5pPr>
              <a:defRPr sz="1800"/>
            </a:lvl5pPr>
          </a:lstStyle>
          <a:p>
            <a:pPr lvl="0"/>
            <a:r>
              <a:rPr lang="de-DE" noProof="0"/>
              <a:t>Erste Ebene</a:t>
            </a:r>
          </a:p>
          <a:p>
            <a:pPr lvl="1"/>
            <a:r>
              <a:rPr lang="de-DE" noProof="0"/>
              <a:t>Zweite Ebene</a:t>
            </a:r>
          </a:p>
          <a:p>
            <a:pPr lvl="2"/>
            <a:r>
              <a:rPr lang="de-DE" noProof="0"/>
              <a:t>Dritte Ebene</a:t>
            </a:r>
          </a:p>
          <a:p>
            <a:pPr lvl="3"/>
            <a:r>
              <a:rPr lang="de-DE" noProof="0"/>
              <a:t>Vierte Ebene</a:t>
            </a:r>
          </a:p>
        </p:txBody>
      </p:sp>
    </p:spTree>
    <p:extLst>
      <p:ext uri="{BB962C8B-B14F-4D97-AF65-F5344CB8AC3E}">
        <p14:creationId xmlns:p14="http://schemas.microsoft.com/office/powerpoint/2010/main" val="2453010258"/>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Headline, Subhead, Bulletpoint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p>
        </p:txBody>
      </p:sp>
      <p:sp>
        <p:nvSpPr>
          <p:cNvPr id="4" name="Datumsplatzhalter 3"/>
          <p:cNvSpPr>
            <a:spLocks noGrp="1"/>
          </p:cNvSpPr>
          <p:nvPr>
            <p:ph type="dt" sz="half" idx="11"/>
          </p:nvPr>
        </p:nvSpPr>
        <p:spPr/>
        <p:txBody>
          <a:bodyPr/>
          <a:lstStyle/>
          <a:p>
            <a:fld id="{9317A057-C766-48FB-B1EC-CC1898F04EF1}" type="datetime1">
              <a:rPr lang="de-DE" noProof="0" smtClean="0"/>
              <a:t>20.10.2016</a:t>
            </a:fld>
            <a:endParaRPr lang="de-DE" noProof="0"/>
          </a:p>
        </p:txBody>
      </p:sp>
      <p:sp>
        <p:nvSpPr>
          <p:cNvPr id="7" name="Inhaltsplatzhalter 2"/>
          <p:cNvSpPr>
            <a:spLocks noGrp="1"/>
          </p:cNvSpPr>
          <p:nvPr>
            <p:ph idx="1" hasCustomPrompt="1"/>
          </p:nvPr>
        </p:nvSpPr>
        <p:spPr>
          <a:xfrm>
            <a:off x="684000" y="2448000"/>
            <a:ext cx="7776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de-DE" noProof="0"/>
              <a:t>Text durch klicken hinzufügen</a:t>
            </a:r>
          </a:p>
          <a:p>
            <a:pPr lvl="1"/>
            <a:r>
              <a:rPr lang="de-DE" noProof="0"/>
              <a:t>Zweite Ebene</a:t>
            </a:r>
          </a:p>
          <a:p>
            <a:pPr lvl="2"/>
            <a:r>
              <a:rPr lang="de-DE" noProof="0"/>
              <a:t>Dritte Ebene</a:t>
            </a:r>
          </a:p>
          <a:p>
            <a:pPr lvl="3"/>
            <a:r>
              <a:rPr lang="de-DE" noProof="0"/>
              <a:t>Vierte Ebene</a:t>
            </a:r>
          </a:p>
        </p:txBody>
      </p:sp>
      <p:pic>
        <p:nvPicPr>
          <p:cNvPr id="5" name="Picture 2" descr="C:\Users\ascherer\AppData\Local\Temp\Rar$DIa0.413\ELdZ_Tun_Office_Farbe_arab.BMP"/>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679155" y="64111"/>
            <a:ext cx="2117289" cy="1102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5835877"/>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eadline, Subhead, Bulletpoints, Bi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p>
        </p:txBody>
      </p:sp>
      <p:sp>
        <p:nvSpPr>
          <p:cNvPr id="3" name="Fußzeilenplatzhalter 2"/>
          <p:cNvSpPr>
            <a:spLocks noGrp="1"/>
          </p:cNvSpPr>
          <p:nvPr>
            <p:ph type="ftr" sz="quarter" idx="10"/>
          </p:nvPr>
        </p:nvSpPr>
        <p:spPr/>
        <p:txBody>
          <a:bodyPr/>
          <a:lstStyle>
            <a:lvl1pPr>
              <a:defRPr/>
            </a:lvl1pPr>
          </a:lstStyle>
          <a:p>
            <a:r>
              <a:rPr lang="de-DE" dirty="0"/>
              <a:t>XXX</a:t>
            </a:r>
          </a:p>
        </p:txBody>
      </p:sp>
      <p:sp>
        <p:nvSpPr>
          <p:cNvPr id="4" name="Datumsplatzhalter 3"/>
          <p:cNvSpPr>
            <a:spLocks noGrp="1"/>
          </p:cNvSpPr>
          <p:nvPr>
            <p:ph type="dt" sz="half" idx="11"/>
          </p:nvPr>
        </p:nvSpPr>
        <p:spPr/>
        <p:txBody>
          <a:bodyPr/>
          <a:lstStyle/>
          <a:p>
            <a:fld id="{9317A057-C766-48FB-B1EC-CC1898F04EF1}" type="datetime1">
              <a:rPr lang="de-DE" noProof="0" smtClean="0"/>
              <a:t>20.10.2016</a:t>
            </a:fld>
            <a:endParaRPr lang="de-DE" noProof="0"/>
          </a:p>
        </p:txBody>
      </p:sp>
      <p:sp>
        <p:nvSpPr>
          <p:cNvPr id="7" name="Inhaltsplatzhalter 2"/>
          <p:cNvSpPr>
            <a:spLocks noGrp="1"/>
          </p:cNvSpPr>
          <p:nvPr>
            <p:ph idx="1" hasCustomPrompt="1"/>
          </p:nvPr>
        </p:nvSpPr>
        <p:spPr>
          <a:xfrm>
            <a:off x="684000" y="2448000"/>
            <a:ext cx="5760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de-DE" noProof="0"/>
              <a:t>Text durch klicken hinzufügen</a:t>
            </a:r>
          </a:p>
          <a:p>
            <a:pPr lvl="1"/>
            <a:r>
              <a:rPr lang="de-DE" noProof="0"/>
              <a:t>Zweite Ebene</a:t>
            </a:r>
          </a:p>
          <a:p>
            <a:pPr lvl="2"/>
            <a:r>
              <a:rPr lang="de-DE" noProof="0"/>
              <a:t>Dritte Ebene</a:t>
            </a:r>
          </a:p>
          <a:p>
            <a:pPr lvl="3"/>
            <a:r>
              <a:rPr lang="de-DE" noProof="0"/>
              <a:t>Vierte Ebene</a:t>
            </a:r>
          </a:p>
        </p:txBody>
      </p:sp>
      <p:sp>
        <p:nvSpPr>
          <p:cNvPr id="6" name="Bildplatzhalter 2"/>
          <p:cNvSpPr>
            <a:spLocks noGrp="1"/>
          </p:cNvSpPr>
          <p:nvPr>
            <p:ph type="pic" idx="12"/>
          </p:nvPr>
        </p:nvSpPr>
        <p:spPr>
          <a:xfrm>
            <a:off x="6786000" y="2448001"/>
            <a:ext cx="2358000" cy="2052000"/>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noProof="0"/>
              <a:t>Bild durch Klicken auf Symbol hinzufügen</a:t>
            </a:r>
          </a:p>
        </p:txBody>
      </p:sp>
    </p:spTree>
    <p:extLst>
      <p:ext uri="{BB962C8B-B14F-4D97-AF65-F5344CB8AC3E}">
        <p14:creationId xmlns:p14="http://schemas.microsoft.com/office/powerpoint/2010/main" val="581427851"/>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eadline, Subhead, Bulletpoints, großes Bild ">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p>
        </p:txBody>
      </p:sp>
      <p:sp>
        <p:nvSpPr>
          <p:cNvPr id="3" name="Fußzeilenplatzhalter 2"/>
          <p:cNvSpPr>
            <a:spLocks noGrp="1"/>
          </p:cNvSpPr>
          <p:nvPr>
            <p:ph type="ftr" sz="quarter" idx="10"/>
          </p:nvPr>
        </p:nvSpPr>
        <p:spPr/>
        <p:txBody>
          <a:bodyPr/>
          <a:lstStyle>
            <a:lvl1pPr>
              <a:defRPr/>
            </a:lvl1pPr>
          </a:lstStyle>
          <a:p>
            <a:r>
              <a:rPr lang="de-DE" dirty="0"/>
              <a:t>XXX</a:t>
            </a:r>
          </a:p>
        </p:txBody>
      </p:sp>
      <p:sp>
        <p:nvSpPr>
          <p:cNvPr id="4" name="Datumsplatzhalter 3"/>
          <p:cNvSpPr>
            <a:spLocks noGrp="1"/>
          </p:cNvSpPr>
          <p:nvPr>
            <p:ph type="dt" sz="half" idx="11"/>
          </p:nvPr>
        </p:nvSpPr>
        <p:spPr/>
        <p:txBody>
          <a:bodyPr/>
          <a:lstStyle/>
          <a:p>
            <a:fld id="{9317A057-C766-48FB-B1EC-CC1898F04EF1}" type="datetime1">
              <a:rPr lang="de-DE" noProof="0" smtClean="0"/>
              <a:t>20.10.2016</a:t>
            </a:fld>
            <a:endParaRPr lang="de-DE" noProof="0"/>
          </a:p>
        </p:txBody>
      </p:sp>
      <p:sp>
        <p:nvSpPr>
          <p:cNvPr id="7" name="Inhaltsplatzhalter 2"/>
          <p:cNvSpPr>
            <a:spLocks noGrp="1"/>
          </p:cNvSpPr>
          <p:nvPr>
            <p:ph idx="1" hasCustomPrompt="1"/>
          </p:nvPr>
        </p:nvSpPr>
        <p:spPr>
          <a:xfrm>
            <a:off x="684000" y="2448000"/>
            <a:ext cx="5760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de-DE" noProof="0"/>
              <a:t>Text durch klicken hinzufügen</a:t>
            </a:r>
          </a:p>
          <a:p>
            <a:pPr lvl="1"/>
            <a:r>
              <a:rPr lang="de-DE" noProof="0"/>
              <a:t>Zweite Ebene</a:t>
            </a:r>
          </a:p>
          <a:p>
            <a:pPr lvl="2"/>
            <a:r>
              <a:rPr lang="de-DE" noProof="0"/>
              <a:t>Dritte Ebene</a:t>
            </a:r>
          </a:p>
          <a:p>
            <a:pPr lvl="3"/>
            <a:r>
              <a:rPr lang="de-DE" noProof="0"/>
              <a:t>Vierte Ebene</a:t>
            </a:r>
          </a:p>
        </p:txBody>
      </p:sp>
      <p:sp>
        <p:nvSpPr>
          <p:cNvPr id="8" name="Bildplatzhalter 2"/>
          <p:cNvSpPr>
            <a:spLocks noGrp="1"/>
          </p:cNvSpPr>
          <p:nvPr>
            <p:ph type="pic" idx="12"/>
          </p:nvPr>
        </p:nvSpPr>
        <p:spPr>
          <a:xfrm>
            <a:off x="6786000" y="2448001"/>
            <a:ext cx="2358000" cy="3348000"/>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noProof="0"/>
              <a:t>Bild durch Klicken auf Symbol hinzufügen</a:t>
            </a:r>
            <a:endParaRPr lang="de-DE" noProof="0" dirty="0"/>
          </a:p>
        </p:txBody>
      </p:sp>
    </p:spTree>
    <p:extLst>
      <p:ext uri="{BB962C8B-B14F-4D97-AF65-F5344CB8AC3E}">
        <p14:creationId xmlns:p14="http://schemas.microsoft.com/office/powerpoint/2010/main" val="1801626705"/>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Headline, 2 Spalten, Subheadline, Bulletpoints">
    <p:spTree>
      <p:nvGrpSpPr>
        <p:cNvPr id="1" name=""/>
        <p:cNvGrpSpPr/>
        <p:nvPr/>
      </p:nvGrpSpPr>
      <p:grpSpPr>
        <a:xfrm>
          <a:off x="0" y="0"/>
          <a:ext cx="0" cy="0"/>
          <a:chOff x="0" y="0"/>
          <a:chExt cx="0" cy="0"/>
        </a:xfrm>
      </p:grpSpPr>
      <p:sp>
        <p:nvSpPr>
          <p:cNvPr id="2" name="Titel 1"/>
          <p:cNvSpPr>
            <a:spLocks noGrp="1"/>
          </p:cNvSpPr>
          <p:nvPr>
            <p:ph type="title"/>
          </p:nvPr>
        </p:nvSpPr>
        <p:spPr>
          <a:xfrm>
            <a:off x="684000" y="1483200"/>
            <a:ext cx="7776000" cy="617928"/>
          </a:xfrm>
        </p:spPr>
        <p:txBody>
          <a:bodyPr/>
          <a:lstStyle/>
          <a:p>
            <a:r>
              <a:rPr lang="de-DE" noProof="0"/>
              <a:t>Titelmasterformat durch Klicken bearbeiten</a:t>
            </a:r>
          </a:p>
        </p:txBody>
      </p:sp>
      <p:sp>
        <p:nvSpPr>
          <p:cNvPr id="3" name="Fußzeilenplatzhalter 2"/>
          <p:cNvSpPr>
            <a:spLocks noGrp="1"/>
          </p:cNvSpPr>
          <p:nvPr>
            <p:ph type="ftr" sz="quarter" idx="10"/>
          </p:nvPr>
        </p:nvSpPr>
        <p:spPr/>
        <p:txBody>
          <a:bodyPr/>
          <a:lstStyle>
            <a:lvl1pPr>
              <a:defRPr/>
            </a:lvl1pPr>
          </a:lstStyle>
          <a:p>
            <a:r>
              <a:rPr lang="de-DE" dirty="0"/>
              <a:t>XXX</a:t>
            </a:r>
          </a:p>
        </p:txBody>
      </p:sp>
      <p:sp>
        <p:nvSpPr>
          <p:cNvPr id="4" name="Datumsplatzhalter 3"/>
          <p:cNvSpPr>
            <a:spLocks noGrp="1"/>
          </p:cNvSpPr>
          <p:nvPr>
            <p:ph type="dt" sz="half" idx="11"/>
          </p:nvPr>
        </p:nvSpPr>
        <p:spPr/>
        <p:txBody>
          <a:bodyPr/>
          <a:lstStyle/>
          <a:p>
            <a:fld id="{9317A057-C766-48FB-B1EC-CC1898F04EF1}" type="datetime1">
              <a:rPr lang="de-DE" noProof="0" smtClean="0"/>
              <a:t>20.10.2016</a:t>
            </a:fld>
            <a:endParaRPr lang="de-DE" noProof="0"/>
          </a:p>
        </p:txBody>
      </p:sp>
      <p:sp>
        <p:nvSpPr>
          <p:cNvPr id="7" name="Inhaltsplatzhalter 2"/>
          <p:cNvSpPr>
            <a:spLocks noGrp="1"/>
          </p:cNvSpPr>
          <p:nvPr>
            <p:ph idx="1" hasCustomPrompt="1"/>
          </p:nvPr>
        </p:nvSpPr>
        <p:spPr>
          <a:xfrm>
            <a:off x="684000" y="2448000"/>
            <a:ext cx="3780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de-DE" noProof="0"/>
              <a:t>Text durch klicken hinzufügen</a:t>
            </a:r>
          </a:p>
          <a:p>
            <a:pPr lvl="1"/>
            <a:r>
              <a:rPr lang="de-DE" noProof="0"/>
              <a:t>Zweite Ebene</a:t>
            </a:r>
          </a:p>
          <a:p>
            <a:pPr lvl="2"/>
            <a:r>
              <a:rPr lang="de-DE" noProof="0"/>
              <a:t>Dritte Ebene</a:t>
            </a:r>
          </a:p>
          <a:p>
            <a:pPr lvl="3"/>
            <a:r>
              <a:rPr lang="de-DE" noProof="0"/>
              <a:t>Vierte Ebene</a:t>
            </a:r>
          </a:p>
        </p:txBody>
      </p:sp>
      <p:sp>
        <p:nvSpPr>
          <p:cNvPr id="8" name="Inhaltsplatzhalter 2"/>
          <p:cNvSpPr>
            <a:spLocks noGrp="1"/>
          </p:cNvSpPr>
          <p:nvPr>
            <p:ph idx="12" hasCustomPrompt="1"/>
          </p:nvPr>
        </p:nvSpPr>
        <p:spPr>
          <a:xfrm>
            <a:off x="4680000" y="2448000"/>
            <a:ext cx="3780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de-DE" noProof="0"/>
              <a:t>Text durch klicken hinzufügen</a:t>
            </a:r>
          </a:p>
          <a:p>
            <a:pPr lvl="1"/>
            <a:r>
              <a:rPr lang="de-DE" noProof="0"/>
              <a:t>Zweite Ebene</a:t>
            </a:r>
          </a:p>
          <a:p>
            <a:pPr lvl="2"/>
            <a:r>
              <a:rPr lang="de-DE" noProof="0"/>
              <a:t>Dritte Ebene</a:t>
            </a:r>
          </a:p>
          <a:p>
            <a:pPr lvl="3"/>
            <a:r>
              <a:rPr lang="de-DE" noProof="0"/>
              <a:t>Vierte Ebene</a:t>
            </a:r>
          </a:p>
        </p:txBody>
      </p:sp>
    </p:spTree>
    <p:extLst>
      <p:ext uri="{BB962C8B-B14F-4D97-AF65-F5344CB8AC3E}">
        <p14:creationId xmlns:p14="http://schemas.microsoft.com/office/powerpoint/2010/main" val="424179538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eadline, 2 Spalten, Bulletpoints">
    <p:spTree>
      <p:nvGrpSpPr>
        <p:cNvPr id="1" name=""/>
        <p:cNvGrpSpPr/>
        <p:nvPr/>
      </p:nvGrpSpPr>
      <p:grpSpPr>
        <a:xfrm>
          <a:off x="0" y="0"/>
          <a:ext cx="0" cy="0"/>
          <a:chOff x="0" y="0"/>
          <a:chExt cx="0" cy="0"/>
        </a:xfrm>
      </p:grpSpPr>
      <p:sp>
        <p:nvSpPr>
          <p:cNvPr id="2" name="Titel 1"/>
          <p:cNvSpPr>
            <a:spLocks noGrp="1"/>
          </p:cNvSpPr>
          <p:nvPr>
            <p:ph type="title"/>
          </p:nvPr>
        </p:nvSpPr>
        <p:spPr>
          <a:xfrm>
            <a:off x="684000" y="1483200"/>
            <a:ext cx="7776000" cy="617928"/>
          </a:xfrm>
        </p:spPr>
        <p:txBody>
          <a:bodyPr/>
          <a:lstStyle/>
          <a:p>
            <a:r>
              <a:rPr lang="de-DE" noProof="0"/>
              <a:t>Titelmasterformat durch Klicken bearbeiten</a:t>
            </a:r>
          </a:p>
        </p:txBody>
      </p:sp>
      <p:sp>
        <p:nvSpPr>
          <p:cNvPr id="3" name="Fußzeilenplatzhalter 2"/>
          <p:cNvSpPr>
            <a:spLocks noGrp="1"/>
          </p:cNvSpPr>
          <p:nvPr>
            <p:ph type="ftr" sz="quarter" idx="10"/>
          </p:nvPr>
        </p:nvSpPr>
        <p:spPr/>
        <p:txBody>
          <a:bodyPr/>
          <a:lstStyle>
            <a:lvl1pPr>
              <a:defRPr/>
            </a:lvl1pPr>
          </a:lstStyle>
          <a:p>
            <a:r>
              <a:rPr lang="de-DE" dirty="0"/>
              <a:t>XXX</a:t>
            </a:r>
          </a:p>
        </p:txBody>
      </p:sp>
      <p:sp>
        <p:nvSpPr>
          <p:cNvPr id="4" name="Datumsplatzhalter 3"/>
          <p:cNvSpPr>
            <a:spLocks noGrp="1"/>
          </p:cNvSpPr>
          <p:nvPr>
            <p:ph type="dt" sz="half" idx="11"/>
          </p:nvPr>
        </p:nvSpPr>
        <p:spPr/>
        <p:txBody>
          <a:bodyPr/>
          <a:lstStyle/>
          <a:p>
            <a:fld id="{9317A057-C766-48FB-B1EC-CC1898F04EF1}" type="datetime1">
              <a:rPr lang="de-DE" noProof="0" smtClean="0"/>
              <a:t>20.10.2016</a:t>
            </a:fld>
            <a:endParaRPr lang="de-DE" noProof="0"/>
          </a:p>
        </p:txBody>
      </p:sp>
      <p:sp>
        <p:nvSpPr>
          <p:cNvPr id="9" name="Inhaltsplatzhalter 2"/>
          <p:cNvSpPr>
            <a:spLocks noGrp="1"/>
          </p:cNvSpPr>
          <p:nvPr>
            <p:ph idx="1" hasCustomPrompt="1"/>
          </p:nvPr>
        </p:nvSpPr>
        <p:spPr>
          <a:xfrm>
            <a:off x="683999" y="2448000"/>
            <a:ext cx="3780000" cy="3816000"/>
          </a:xfrm>
        </p:spPr>
        <p:txBody>
          <a:bodyPr/>
          <a:lstStyle>
            <a:lvl1pPr>
              <a:defRPr sz="1800"/>
            </a:lvl1pPr>
            <a:lvl2pPr>
              <a:defRPr sz="1800"/>
            </a:lvl2pPr>
            <a:lvl3pPr>
              <a:defRPr sz="1800"/>
            </a:lvl3pPr>
            <a:lvl4pPr>
              <a:defRPr sz="1800"/>
            </a:lvl4pPr>
            <a:lvl5pPr>
              <a:defRPr sz="1800"/>
            </a:lvl5pPr>
          </a:lstStyle>
          <a:p>
            <a:pPr lvl="0"/>
            <a:r>
              <a:rPr lang="de-DE" noProof="0"/>
              <a:t>Erste Ebene</a:t>
            </a:r>
          </a:p>
          <a:p>
            <a:pPr lvl="1"/>
            <a:r>
              <a:rPr lang="de-DE" noProof="0"/>
              <a:t>Zweite Ebene</a:t>
            </a:r>
          </a:p>
          <a:p>
            <a:pPr lvl="2"/>
            <a:r>
              <a:rPr lang="de-DE" noProof="0"/>
              <a:t>Dritte Ebene</a:t>
            </a:r>
          </a:p>
        </p:txBody>
      </p:sp>
      <p:sp>
        <p:nvSpPr>
          <p:cNvPr id="10" name="Inhaltsplatzhalter 2"/>
          <p:cNvSpPr>
            <a:spLocks noGrp="1"/>
          </p:cNvSpPr>
          <p:nvPr>
            <p:ph idx="12" hasCustomPrompt="1"/>
          </p:nvPr>
        </p:nvSpPr>
        <p:spPr>
          <a:xfrm>
            <a:off x="4680000" y="2448000"/>
            <a:ext cx="3780000" cy="3816000"/>
          </a:xfrm>
        </p:spPr>
        <p:txBody>
          <a:bodyPr/>
          <a:lstStyle>
            <a:lvl1pPr>
              <a:defRPr sz="1800"/>
            </a:lvl1pPr>
            <a:lvl2pPr>
              <a:defRPr sz="1800"/>
            </a:lvl2pPr>
            <a:lvl3pPr>
              <a:defRPr sz="1800"/>
            </a:lvl3pPr>
            <a:lvl4pPr>
              <a:defRPr sz="1800"/>
            </a:lvl4pPr>
            <a:lvl5pPr>
              <a:defRPr sz="1800"/>
            </a:lvl5pPr>
          </a:lstStyle>
          <a:p>
            <a:pPr lvl="0"/>
            <a:r>
              <a:rPr lang="de-DE" noProof="0"/>
              <a:t>Erste Ebene</a:t>
            </a:r>
          </a:p>
          <a:p>
            <a:pPr lvl="1"/>
            <a:r>
              <a:rPr lang="de-DE" noProof="0"/>
              <a:t>Zweite Ebene</a:t>
            </a:r>
          </a:p>
          <a:p>
            <a:pPr lvl="2"/>
            <a:r>
              <a:rPr lang="de-DE" noProof="0"/>
              <a:t>Dritte Ebene</a:t>
            </a:r>
          </a:p>
        </p:txBody>
      </p:sp>
    </p:spTree>
    <p:extLst>
      <p:ext uri="{BB962C8B-B14F-4D97-AF65-F5344CB8AC3E}">
        <p14:creationId xmlns:p14="http://schemas.microsoft.com/office/powerpoint/2010/main" val="9934572"/>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premier titre, énumération">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fr-FR" noProof="0" dirty="0"/>
              <a:t>Cliquez pour ajouter un titre</a:t>
            </a:r>
            <a:endParaRPr lang="de-DE" noProof="0" dirty="0"/>
          </a:p>
        </p:txBody>
      </p:sp>
      <p:sp>
        <p:nvSpPr>
          <p:cNvPr id="3" name="Fußzeilenplatzhalter 2"/>
          <p:cNvSpPr>
            <a:spLocks noGrp="1"/>
          </p:cNvSpPr>
          <p:nvPr>
            <p:ph type="ftr" sz="quarter" idx="10"/>
          </p:nvPr>
        </p:nvSpPr>
        <p:spPr/>
        <p:txBody>
          <a:bodyPr/>
          <a:lstStyle/>
          <a:p>
            <a:r>
              <a:rPr lang="fr-FR" dirty="0">
                <a:effectLst/>
              </a:rPr>
              <a:t>Titre de la présentation</a:t>
            </a:r>
            <a:endParaRPr lang="fr-FR" noProof="0" dirty="0"/>
          </a:p>
        </p:txBody>
      </p:sp>
      <p:sp>
        <p:nvSpPr>
          <p:cNvPr id="4" name="Datumsplatzhalter 3"/>
          <p:cNvSpPr>
            <a:spLocks noGrp="1"/>
          </p:cNvSpPr>
          <p:nvPr>
            <p:ph type="dt" sz="half" idx="11"/>
          </p:nvPr>
        </p:nvSpPr>
        <p:spPr/>
        <p:txBody>
          <a:bodyPr/>
          <a:lstStyle/>
          <a:p>
            <a:fld id="{F606BB90-03B7-4810-8205-E74A2F18D157}" type="datetime1">
              <a:rPr lang="es-ES_tradnl" noProof="0" smtClean="0"/>
              <a:pPr/>
              <a:t>20/10/2016</a:t>
            </a:fld>
            <a:endParaRPr lang="fr-FR" noProof="0" dirty="0"/>
          </a:p>
        </p:txBody>
      </p:sp>
      <p:sp>
        <p:nvSpPr>
          <p:cNvPr id="5" name="Inhaltsplatzhalter 2"/>
          <p:cNvSpPr>
            <a:spLocks noGrp="1"/>
          </p:cNvSpPr>
          <p:nvPr>
            <p:ph idx="1" hasCustomPrompt="1"/>
          </p:nvPr>
        </p:nvSpPr>
        <p:spPr>
          <a:xfrm>
            <a:off x="684000" y="2448000"/>
            <a:ext cx="7776000" cy="3816000"/>
          </a:xfrm>
        </p:spPr>
        <p:txBody>
          <a:bodyPr/>
          <a:lstStyle>
            <a:lvl1pPr>
              <a:defRPr sz="1800"/>
            </a:lvl1pPr>
            <a:lvl2pPr>
              <a:defRPr sz="1800"/>
            </a:lvl2pPr>
            <a:lvl3pPr>
              <a:defRPr sz="1800"/>
            </a:lvl3pPr>
            <a:lvl4pPr>
              <a:defRPr sz="1800"/>
            </a:lvl4pPr>
            <a:lvl5pPr>
              <a:defRPr sz="1800"/>
            </a:lvl5pPr>
          </a:lstStyle>
          <a:p>
            <a:pPr lvl="0"/>
            <a:r>
              <a:rPr lang="fr-FR" noProof="0" dirty="0"/>
              <a:t>Premier couche</a:t>
            </a:r>
          </a:p>
          <a:p>
            <a:pPr lvl="1"/>
            <a:r>
              <a:rPr lang="fr-FR" dirty="0"/>
              <a:t>Deuxième couche</a:t>
            </a:r>
          </a:p>
          <a:p>
            <a:pPr lvl="2"/>
            <a:r>
              <a:rPr lang="fr-FR" dirty="0"/>
              <a:t>Troisième couche</a:t>
            </a:r>
          </a:p>
          <a:p>
            <a:pPr lvl="3"/>
            <a:r>
              <a:rPr lang="fr-FR" dirty="0"/>
              <a:t>Quatrième couche</a:t>
            </a:r>
          </a:p>
        </p:txBody>
      </p:sp>
      <p:pic>
        <p:nvPicPr>
          <p:cNvPr id="6" name="Picture 2" descr="C:\Users\ascherer\AppData\Local\Temp\Rar$DIa0.413\ELdZ_Tun_Office_Farbe_arab.BMP"/>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570294" y="198551"/>
            <a:ext cx="1859007" cy="9676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1701167"/>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gif"/><Relationship Id="rId4" Type="http://schemas.openxmlformats.org/officeDocument/2006/relationships/slideLayout" Target="../slideLayouts/slideLayout4.xml"/><Relationship Id="rId9"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8" name="Grafik 6"/>
          <p:cNvPicPr>
            <a:picLocks noChangeAspect="1"/>
          </p:cNvPicPr>
          <p:nvPr/>
        </p:nvPicPr>
        <p:blipFill>
          <a:blip r:embed="rId9">
            <a:extLst>
              <a:ext uri="{28A0092B-C50C-407E-A947-70E740481C1C}">
                <a14:useLocalDpi xmlns:a14="http://schemas.microsoft.com/office/drawing/2010/main" val="0"/>
              </a:ext>
            </a:extLst>
          </a:blip>
          <a:stretch>
            <a:fillRect/>
          </a:stretch>
        </p:blipFill>
        <p:spPr bwMode="auto">
          <a:xfrm>
            <a:off x="0" y="1810"/>
            <a:ext cx="9144000" cy="1115568"/>
          </a:xfrm>
          <a:prstGeom prst="rect">
            <a:avLst/>
          </a:prstGeom>
          <a:noFill/>
          <a:ln w="9525">
            <a:noFill/>
            <a:miter lim="800000"/>
            <a:headEnd/>
            <a:tailEnd/>
          </a:ln>
        </p:spPr>
      </p:pic>
      <p:pic>
        <p:nvPicPr>
          <p:cNvPr id="20" name="Grafik 8"/>
          <p:cNvPicPr>
            <a:picLocks noChangeAspect="1"/>
          </p:cNvPicPr>
          <p:nvPr/>
        </p:nvPicPr>
        <p:blipFill>
          <a:blip r:embed="rId10" cstate="print"/>
          <a:srcRect/>
          <a:stretch>
            <a:fillRect/>
          </a:stretch>
        </p:blipFill>
        <p:spPr bwMode="auto">
          <a:xfrm>
            <a:off x="0" y="5851525"/>
            <a:ext cx="9144000" cy="738188"/>
          </a:xfrm>
          <a:prstGeom prst="rect">
            <a:avLst/>
          </a:prstGeom>
          <a:noFill/>
          <a:ln w="9525">
            <a:noFill/>
            <a:miter lim="800000"/>
            <a:headEnd/>
            <a:tailEnd/>
          </a:ln>
        </p:spPr>
      </p:pic>
      <p:sp>
        <p:nvSpPr>
          <p:cNvPr id="75792" name="Rectangle 16"/>
          <p:cNvSpPr>
            <a:spLocks noGrp="1" noChangeArrowheads="1"/>
          </p:cNvSpPr>
          <p:nvPr>
            <p:ph type="body" idx="1"/>
          </p:nvPr>
        </p:nvSpPr>
        <p:spPr bwMode="auto">
          <a:xfrm>
            <a:off x="684000" y="2447999"/>
            <a:ext cx="7776000" cy="3816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de-DE" noProof="0"/>
              <a:t>Erste Ebene</a:t>
            </a:r>
          </a:p>
          <a:p>
            <a:pPr lvl="1"/>
            <a:r>
              <a:rPr lang="de-DE" noProof="0"/>
              <a:t>Zweite Ebene</a:t>
            </a:r>
          </a:p>
          <a:p>
            <a:pPr lvl="2"/>
            <a:r>
              <a:rPr lang="de-DE" noProof="0"/>
              <a:t>Dritte Ebene</a:t>
            </a:r>
          </a:p>
          <a:p>
            <a:pPr lvl="3"/>
            <a:r>
              <a:rPr lang="de-DE" noProof="0"/>
              <a:t>Vierte Ebene</a:t>
            </a:r>
          </a:p>
        </p:txBody>
      </p:sp>
      <p:sp>
        <p:nvSpPr>
          <p:cNvPr id="14" name="Text Box 19"/>
          <p:cNvSpPr txBox="1">
            <a:spLocks noChangeArrowheads="1"/>
          </p:cNvSpPr>
          <p:nvPr/>
        </p:nvSpPr>
        <p:spPr bwMode="auto">
          <a:xfrm>
            <a:off x="7703687" y="6581001"/>
            <a:ext cx="927100" cy="246221"/>
          </a:xfrm>
          <a:prstGeom prst="rect">
            <a:avLst/>
          </a:prstGeom>
          <a:noFill/>
          <a:ln w="9525">
            <a:noFill/>
            <a:miter lim="800000"/>
            <a:headEnd/>
            <a:tailEnd/>
          </a:ln>
          <a:effectLst/>
        </p:spPr>
        <p:txBody>
          <a:bodyPr>
            <a:spAutoFit/>
          </a:bodyPr>
          <a:lstStyle>
            <a:defPPr>
              <a:defRPr lang="de-DE"/>
            </a:defPPr>
            <a:lvl1pPr algn="l" rtl="0" eaLnBrk="0" fontAlgn="base" hangingPunct="0">
              <a:spcBef>
                <a:spcPct val="0"/>
              </a:spcBef>
              <a:spcAft>
                <a:spcPct val="0"/>
              </a:spcAft>
              <a:defRPr sz="2200" b="1" kern="1200">
                <a:solidFill>
                  <a:srgbClr val="999999"/>
                </a:solidFill>
                <a:latin typeface="Arial" charset="0"/>
                <a:ea typeface="+mn-ea"/>
                <a:cs typeface="+mn-cs"/>
              </a:defRPr>
            </a:lvl1pPr>
            <a:lvl2pPr marL="457200" algn="l" rtl="0" eaLnBrk="0" fontAlgn="base" hangingPunct="0">
              <a:spcBef>
                <a:spcPct val="0"/>
              </a:spcBef>
              <a:spcAft>
                <a:spcPct val="0"/>
              </a:spcAft>
              <a:defRPr sz="2200" b="1" kern="1200">
                <a:solidFill>
                  <a:srgbClr val="999999"/>
                </a:solidFill>
                <a:latin typeface="Arial" charset="0"/>
                <a:ea typeface="+mn-ea"/>
                <a:cs typeface="+mn-cs"/>
              </a:defRPr>
            </a:lvl2pPr>
            <a:lvl3pPr marL="914400" algn="l" rtl="0" eaLnBrk="0" fontAlgn="base" hangingPunct="0">
              <a:spcBef>
                <a:spcPct val="0"/>
              </a:spcBef>
              <a:spcAft>
                <a:spcPct val="0"/>
              </a:spcAft>
              <a:defRPr sz="2200" b="1" kern="1200">
                <a:solidFill>
                  <a:srgbClr val="999999"/>
                </a:solidFill>
                <a:latin typeface="Arial" charset="0"/>
                <a:ea typeface="+mn-ea"/>
                <a:cs typeface="+mn-cs"/>
              </a:defRPr>
            </a:lvl3pPr>
            <a:lvl4pPr marL="1371600" algn="l" rtl="0" eaLnBrk="0" fontAlgn="base" hangingPunct="0">
              <a:spcBef>
                <a:spcPct val="0"/>
              </a:spcBef>
              <a:spcAft>
                <a:spcPct val="0"/>
              </a:spcAft>
              <a:defRPr sz="2200" b="1" kern="1200">
                <a:solidFill>
                  <a:srgbClr val="999999"/>
                </a:solidFill>
                <a:latin typeface="Arial" charset="0"/>
                <a:ea typeface="+mn-ea"/>
                <a:cs typeface="+mn-cs"/>
              </a:defRPr>
            </a:lvl4pPr>
            <a:lvl5pPr marL="1828800" algn="l" rtl="0" eaLnBrk="0" fontAlgn="base" hangingPunct="0">
              <a:spcBef>
                <a:spcPct val="0"/>
              </a:spcBef>
              <a:spcAft>
                <a:spcPct val="0"/>
              </a:spcAft>
              <a:defRPr sz="2200" b="1" kern="1200">
                <a:solidFill>
                  <a:srgbClr val="999999"/>
                </a:solidFill>
                <a:latin typeface="Arial" charset="0"/>
                <a:ea typeface="+mn-ea"/>
                <a:cs typeface="+mn-cs"/>
              </a:defRPr>
            </a:lvl5pPr>
            <a:lvl6pPr marL="2286000" algn="l" defTabSz="914400" rtl="0" eaLnBrk="1" latinLnBrk="0" hangingPunct="1">
              <a:defRPr sz="2200" b="1" kern="1200">
                <a:solidFill>
                  <a:srgbClr val="999999"/>
                </a:solidFill>
                <a:latin typeface="Arial" charset="0"/>
                <a:ea typeface="+mn-ea"/>
                <a:cs typeface="+mn-cs"/>
              </a:defRPr>
            </a:lvl6pPr>
            <a:lvl7pPr marL="2743200" algn="l" defTabSz="914400" rtl="0" eaLnBrk="1" latinLnBrk="0" hangingPunct="1">
              <a:defRPr sz="2200" b="1" kern="1200">
                <a:solidFill>
                  <a:srgbClr val="999999"/>
                </a:solidFill>
                <a:latin typeface="Arial" charset="0"/>
                <a:ea typeface="+mn-ea"/>
                <a:cs typeface="+mn-cs"/>
              </a:defRPr>
            </a:lvl7pPr>
            <a:lvl8pPr marL="3200400" algn="l" defTabSz="914400" rtl="0" eaLnBrk="1" latinLnBrk="0" hangingPunct="1">
              <a:defRPr sz="2200" b="1" kern="1200">
                <a:solidFill>
                  <a:srgbClr val="999999"/>
                </a:solidFill>
                <a:latin typeface="Arial" charset="0"/>
                <a:ea typeface="+mn-ea"/>
                <a:cs typeface="+mn-cs"/>
              </a:defRPr>
            </a:lvl8pPr>
            <a:lvl9pPr marL="3657600" algn="l" defTabSz="914400" rtl="0" eaLnBrk="1" latinLnBrk="0" hangingPunct="1">
              <a:defRPr sz="2200" b="1" kern="1200">
                <a:solidFill>
                  <a:srgbClr val="999999"/>
                </a:solidFill>
                <a:latin typeface="Arial" charset="0"/>
                <a:ea typeface="+mn-ea"/>
                <a:cs typeface="+mn-cs"/>
              </a:defRPr>
            </a:lvl9pPr>
          </a:lstStyle>
          <a:p>
            <a:r>
              <a:rPr lang="de-DE" sz="1000" b="0" noProof="0">
                <a:solidFill>
                  <a:srgbClr val="6E6452"/>
                </a:solidFill>
                <a:latin typeface="Arial Narrow" pitchFamily="34" charset="0"/>
              </a:rPr>
              <a:t>Seite </a:t>
            </a:r>
            <a:fld id="{327115CA-E6A4-425F-BB4F-A64D48743A27}" type="slidenum">
              <a:rPr lang="de-DE" sz="1000" b="0" noProof="0">
                <a:solidFill>
                  <a:srgbClr val="6E6452"/>
                </a:solidFill>
                <a:latin typeface="Arial Narrow" pitchFamily="34" charset="0"/>
              </a:rPr>
              <a:pPr/>
              <a:t>‹N°›</a:t>
            </a:fld>
            <a:endParaRPr lang="de-DE" sz="1000" b="0" noProof="0">
              <a:solidFill>
                <a:srgbClr val="6E6452"/>
              </a:solidFill>
              <a:latin typeface="Arial Narrow" pitchFamily="34" charset="0"/>
            </a:endParaRPr>
          </a:p>
        </p:txBody>
      </p:sp>
      <p:sp>
        <p:nvSpPr>
          <p:cNvPr id="15" name="Rectangle 25"/>
          <p:cNvSpPr>
            <a:spLocks noGrp="1" noChangeArrowheads="1"/>
          </p:cNvSpPr>
          <p:nvPr>
            <p:ph type="ftr" sz="quarter" idx="3"/>
          </p:nvPr>
        </p:nvSpPr>
        <p:spPr bwMode="auto">
          <a:xfrm>
            <a:off x="2862776" y="6581001"/>
            <a:ext cx="3418449" cy="24622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lgn="ctr">
              <a:defRPr sz="1000" b="1" spc="70" baseline="0">
                <a:solidFill>
                  <a:srgbClr val="6E6452"/>
                </a:solidFill>
                <a:latin typeface="Arial Narrow" pitchFamily="34" charset="0"/>
              </a:defRPr>
            </a:lvl1pPr>
          </a:lstStyle>
          <a:p>
            <a:r>
              <a:rPr lang="de-DE" dirty="0"/>
              <a:t>XXX</a:t>
            </a:r>
          </a:p>
        </p:txBody>
      </p:sp>
      <p:sp>
        <p:nvSpPr>
          <p:cNvPr id="16" name="Rectangle 17"/>
          <p:cNvSpPr>
            <a:spLocks noGrp="1" noChangeArrowheads="1"/>
          </p:cNvSpPr>
          <p:nvPr>
            <p:ph type="dt" sz="half" idx="2"/>
          </p:nvPr>
        </p:nvSpPr>
        <p:spPr bwMode="auto">
          <a:xfrm>
            <a:off x="679155" y="6581001"/>
            <a:ext cx="1295400" cy="24622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defRPr sz="1000" b="0">
                <a:solidFill>
                  <a:srgbClr val="6E6452"/>
                </a:solidFill>
                <a:latin typeface="Arial Narrow" pitchFamily="34" charset="0"/>
              </a:defRPr>
            </a:lvl1pPr>
          </a:lstStyle>
          <a:p>
            <a:fld id="{9317A057-C766-48FB-B1EC-CC1898F04EF1}" type="datetime1">
              <a:rPr lang="de-DE" noProof="0" smtClean="0"/>
              <a:t>20.10.2016</a:t>
            </a:fld>
            <a:endParaRPr lang="de-DE" noProof="0"/>
          </a:p>
        </p:txBody>
      </p:sp>
      <p:sp>
        <p:nvSpPr>
          <p:cNvPr id="75791" name="Rectangle 15"/>
          <p:cNvSpPr>
            <a:spLocks noGrp="1" noChangeArrowheads="1"/>
          </p:cNvSpPr>
          <p:nvPr>
            <p:ph type="title"/>
          </p:nvPr>
        </p:nvSpPr>
        <p:spPr bwMode="auto">
          <a:xfrm>
            <a:off x="684000" y="1483200"/>
            <a:ext cx="7776000" cy="61792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de-DE" noProof="0" dirty="0"/>
              <a:t>Titel durch Klicken hinzufügen</a:t>
            </a:r>
          </a:p>
        </p:txBody>
      </p:sp>
    </p:spTree>
  </p:cSld>
  <p:clrMap bg1="lt1" tx1="dk1" bg2="lt2" tx2="dk2" accent1="accent1" accent2="accent2" accent3="accent3" accent4="accent4" accent5="accent5" accent6="accent6" hlink="hlink" folHlink="folHlink"/>
  <p:sldLayoutIdLst>
    <p:sldLayoutId id="2147483706" r:id="rId1"/>
    <p:sldLayoutId id="2147483708" r:id="rId2"/>
    <p:sldLayoutId id="2147483709" r:id="rId3"/>
    <p:sldLayoutId id="2147483714" r:id="rId4"/>
    <p:sldLayoutId id="2147483710" r:id="rId5"/>
    <p:sldLayoutId id="2147483711" r:id="rId6"/>
    <p:sldLayoutId id="2147483716" r:id="rId7"/>
  </p:sldLayoutIdLst>
  <p:transition/>
  <p:hf sldNum="0" hdr="0"/>
  <p:txStyles>
    <p:titleStyle>
      <a:lvl1pPr algn="l" rtl="0" eaLnBrk="1" fontAlgn="base" hangingPunct="1">
        <a:spcBef>
          <a:spcPct val="0"/>
        </a:spcBef>
        <a:spcAft>
          <a:spcPct val="0"/>
        </a:spcAft>
        <a:defRPr sz="2400">
          <a:solidFill>
            <a:srgbClr val="6E6452"/>
          </a:solidFill>
          <a:latin typeface="+mj-lt"/>
          <a:ea typeface="+mj-ea"/>
          <a:cs typeface="+mj-cs"/>
        </a:defRPr>
      </a:lvl1pPr>
      <a:lvl2pPr algn="l" rtl="0" eaLnBrk="1" fontAlgn="base" hangingPunct="1">
        <a:spcBef>
          <a:spcPct val="0"/>
        </a:spcBef>
        <a:spcAft>
          <a:spcPct val="0"/>
        </a:spcAft>
        <a:defRPr sz="3600">
          <a:solidFill>
            <a:schemeClr val="tx1"/>
          </a:solidFill>
          <a:latin typeface="Arial" charset="0"/>
        </a:defRPr>
      </a:lvl2pPr>
      <a:lvl3pPr algn="l" rtl="0" eaLnBrk="1" fontAlgn="base" hangingPunct="1">
        <a:spcBef>
          <a:spcPct val="0"/>
        </a:spcBef>
        <a:spcAft>
          <a:spcPct val="0"/>
        </a:spcAft>
        <a:defRPr sz="3600">
          <a:solidFill>
            <a:schemeClr val="tx1"/>
          </a:solidFill>
          <a:latin typeface="Arial" charset="0"/>
        </a:defRPr>
      </a:lvl3pPr>
      <a:lvl4pPr algn="l" rtl="0" eaLnBrk="1" fontAlgn="base" hangingPunct="1">
        <a:spcBef>
          <a:spcPct val="0"/>
        </a:spcBef>
        <a:spcAft>
          <a:spcPct val="0"/>
        </a:spcAft>
        <a:defRPr sz="3600">
          <a:solidFill>
            <a:schemeClr val="tx1"/>
          </a:solidFill>
          <a:latin typeface="Arial" charset="0"/>
        </a:defRPr>
      </a:lvl4pPr>
      <a:lvl5pPr algn="l" rtl="0" eaLnBrk="1" fontAlgn="base" hangingPunct="1">
        <a:spcBef>
          <a:spcPct val="0"/>
        </a:spcBef>
        <a:spcAft>
          <a:spcPct val="0"/>
        </a:spcAft>
        <a:defRPr sz="3600">
          <a:solidFill>
            <a:schemeClr val="tx1"/>
          </a:solidFill>
          <a:latin typeface="Arial" charset="0"/>
        </a:defRPr>
      </a:lvl5pPr>
      <a:lvl6pPr marL="457200" algn="l" rtl="0" eaLnBrk="1" fontAlgn="base" hangingPunct="1">
        <a:spcBef>
          <a:spcPct val="0"/>
        </a:spcBef>
        <a:spcAft>
          <a:spcPct val="0"/>
        </a:spcAft>
        <a:defRPr sz="3600">
          <a:solidFill>
            <a:schemeClr val="tx1"/>
          </a:solidFill>
          <a:latin typeface="Arial" charset="0"/>
        </a:defRPr>
      </a:lvl6pPr>
      <a:lvl7pPr marL="914400" algn="l" rtl="0" eaLnBrk="1" fontAlgn="base" hangingPunct="1">
        <a:spcBef>
          <a:spcPct val="0"/>
        </a:spcBef>
        <a:spcAft>
          <a:spcPct val="0"/>
        </a:spcAft>
        <a:defRPr sz="3600">
          <a:solidFill>
            <a:schemeClr val="tx1"/>
          </a:solidFill>
          <a:latin typeface="Arial" charset="0"/>
        </a:defRPr>
      </a:lvl7pPr>
      <a:lvl8pPr marL="1371600" algn="l" rtl="0" eaLnBrk="1" fontAlgn="base" hangingPunct="1">
        <a:spcBef>
          <a:spcPct val="0"/>
        </a:spcBef>
        <a:spcAft>
          <a:spcPct val="0"/>
        </a:spcAft>
        <a:defRPr sz="3600">
          <a:solidFill>
            <a:schemeClr val="tx1"/>
          </a:solidFill>
          <a:latin typeface="Arial" charset="0"/>
        </a:defRPr>
      </a:lvl8pPr>
      <a:lvl9pPr marL="1828800" algn="l" rtl="0" eaLnBrk="1" fontAlgn="base" hangingPunct="1">
        <a:spcBef>
          <a:spcPct val="0"/>
        </a:spcBef>
        <a:spcAft>
          <a:spcPct val="0"/>
        </a:spcAft>
        <a:defRPr sz="3600">
          <a:solidFill>
            <a:schemeClr val="tx1"/>
          </a:solidFill>
          <a:latin typeface="Arial" charset="0"/>
        </a:defRPr>
      </a:lvl9pPr>
    </p:titleStyle>
    <p:bodyStyle>
      <a:lvl1pPr marL="360000" indent="-360000" algn="l" rtl="0" eaLnBrk="1" fontAlgn="base" hangingPunct="1">
        <a:spcBef>
          <a:spcPts val="400"/>
        </a:spcBef>
        <a:spcAft>
          <a:spcPts val="800"/>
        </a:spcAft>
        <a:buClr>
          <a:srgbClr val="C80F0F"/>
        </a:buClr>
        <a:buFont typeface="Arial" pitchFamily="34" charset="0"/>
        <a:buChar char="•"/>
        <a:tabLst>
          <a:tab pos="2190750" algn="l"/>
        </a:tabLst>
        <a:defRPr sz="1800">
          <a:solidFill>
            <a:srgbClr val="6E6452"/>
          </a:solidFill>
          <a:latin typeface="+mn-lt"/>
          <a:ea typeface="+mn-ea"/>
          <a:cs typeface="+mn-cs"/>
        </a:defRPr>
      </a:lvl1pPr>
      <a:lvl2pPr marL="720000" indent="-360000" algn="l" rtl="0" eaLnBrk="1" fontAlgn="base" hangingPunct="1">
        <a:spcBef>
          <a:spcPts val="400"/>
        </a:spcBef>
        <a:spcAft>
          <a:spcPts val="800"/>
        </a:spcAft>
        <a:buClr>
          <a:srgbClr val="6E6452"/>
        </a:buClr>
        <a:buFont typeface="Arial" pitchFamily="34" charset="0"/>
        <a:buChar char="•"/>
        <a:tabLst>
          <a:tab pos="2190750" algn="l"/>
        </a:tabLst>
        <a:defRPr sz="1800">
          <a:solidFill>
            <a:srgbClr val="6E6452"/>
          </a:solidFill>
          <a:latin typeface="+mn-lt"/>
        </a:defRPr>
      </a:lvl2pPr>
      <a:lvl3pPr marL="1080000" indent="-360000" algn="l" rtl="0" eaLnBrk="1" fontAlgn="base" hangingPunct="1">
        <a:spcBef>
          <a:spcPts val="400"/>
        </a:spcBef>
        <a:spcAft>
          <a:spcPts val="800"/>
        </a:spcAft>
        <a:buClr>
          <a:srgbClr val="6E6452"/>
        </a:buClr>
        <a:buFont typeface="Arial" pitchFamily="34" charset="0"/>
        <a:buChar char="•"/>
        <a:tabLst>
          <a:tab pos="2190750" algn="l"/>
        </a:tabLst>
        <a:defRPr sz="1800">
          <a:solidFill>
            <a:srgbClr val="6E6452"/>
          </a:solidFill>
          <a:latin typeface="+mn-lt"/>
        </a:defRPr>
      </a:lvl3pPr>
      <a:lvl4pPr marL="144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4pPr>
      <a:lvl5pPr marL="180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5pPr>
      <a:lvl6pPr marL="216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6pPr>
      <a:lvl7pPr marL="252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7pPr>
      <a:lvl8pPr marL="288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8pPr>
      <a:lvl9pPr marL="324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energypedia.info/wiki/Dynamic_Cash_Flow_Analysis_of_Photovoltaic_Projects_in_Tunisia"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emf"/><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5.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5" Type="http://schemas.openxmlformats.org/officeDocument/2006/relationships/image" Target="../media/image17.gif"/><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umsplatzhalter 3"/>
          <p:cNvSpPr>
            <a:spLocks noGrp="1"/>
          </p:cNvSpPr>
          <p:nvPr>
            <p:ph type="dt" sz="half" idx="11"/>
          </p:nvPr>
        </p:nvSpPr>
        <p:spPr/>
        <p:txBody>
          <a:bodyPr/>
          <a:lstStyle/>
          <a:p>
            <a:fld id="{9317A057-C766-48FB-B1EC-CC1898F04EF1}" type="datetime1">
              <a:rPr lang="de-DE" smtClean="0"/>
              <a:t>20.10.2016</a:t>
            </a:fld>
            <a:endParaRPr lang="de-DE" dirty="0"/>
          </a:p>
        </p:txBody>
      </p:sp>
      <p:sp>
        <p:nvSpPr>
          <p:cNvPr id="6" name="Textfeld 5"/>
          <p:cNvSpPr txBox="1"/>
          <p:nvPr/>
        </p:nvSpPr>
        <p:spPr>
          <a:xfrm>
            <a:off x="7419434" y="314102"/>
            <a:ext cx="1210216" cy="215444"/>
          </a:xfrm>
          <a:prstGeom prst="rect">
            <a:avLst/>
          </a:prstGeom>
          <a:noFill/>
        </p:spPr>
        <p:txBody>
          <a:bodyPr wrap="square" rtlCol="0">
            <a:spAutoFit/>
          </a:bodyPr>
          <a:lstStyle/>
          <a:p>
            <a:r>
              <a:rPr lang="fr-FR" sz="800" b="0" dirty="0">
                <a:solidFill>
                  <a:schemeClr val="tx1"/>
                </a:solidFill>
                <a:latin typeface="Arial" pitchFamily="34" charset="0"/>
                <a:cs typeface="Arial" pitchFamily="34" charset="0"/>
              </a:rPr>
              <a:t>Mis en œuvre par la:</a:t>
            </a:r>
          </a:p>
        </p:txBody>
      </p:sp>
      <p:sp>
        <p:nvSpPr>
          <p:cNvPr id="2" name="Titel 1"/>
          <p:cNvSpPr>
            <a:spLocks noGrp="1"/>
          </p:cNvSpPr>
          <p:nvPr>
            <p:ph type="title"/>
          </p:nvPr>
        </p:nvSpPr>
        <p:spPr>
          <a:xfrm>
            <a:off x="1510148" y="1424717"/>
            <a:ext cx="7744691" cy="1027771"/>
          </a:xfrm>
        </p:spPr>
        <p:txBody>
          <a:bodyPr/>
          <a:lstStyle/>
          <a:p>
            <a:pPr algn="ctr"/>
            <a:r>
              <a:rPr lang="fr-FR" sz="2800" b="1" dirty="0">
                <a:solidFill>
                  <a:srgbClr val="C00000"/>
                </a:solidFill>
              </a:rPr>
              <a:t>Opportunités du Photovoltaïque dans les Secteurs Agricole et Agro-Alimentaire </a:t>
            </a:r>
            <a:endParaRPr lang="de-DE" sz="2800" b="1" dirty="0">
              <a:solidFill>
                <a:srgbClr val="C00000"/>
              </a:solidFill>
            </a:endParaRPr>
          </a:p>
        </p:txBody>
      </p:sp>
      <p:sp>
        <p:nvSpPr>
          <p:cNvPr id="14" name="Titel 1"/>
          <p:cNvSpPr txBox="1">
            <a:spLocks/>
          </p:cNvSpPr>
          <p:nvPr/>
        </p:nvSpPr>
        <p:spPr bwMode="auto">
          <a:xfrm>
            <a:off x="1264025" y="5489381"/>
            <a:ext cx="7823744" cy="51388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eaLnBrk="1" fontAlgn="base" hangingPunct="1">
              <a:spcBef>
                <a:spcPct val="0"/>
              </a:spcBef>
              <a:spcAft>
                <a:spcPct val="0"/>
              </a:spcAft>
              <a:defRPr sz="2400">
                <a:solidFill>
                  <a:srgbClr val="6E6452"/>
                </a:solidFill>
                <a:latin typeface="+mj-lt"/>
                <a:ea typeface="+mj-ea"/>
                <a:cs typeface="+mj-cs"/>
              </a:defRPr>
            </a:lvl1pPr>
            <a:lvl2pPr algn="l" rtl="0" eaLnBrk="1" fontAlgn="base" hangingPunct="1">
              <a:spcBef>
                <a:spcPct val="0"/>
              </a:spcBef>
              <a:spcAft>
                <a:spcPct val="0"/>
              </a:spcAft>
              <a:defRPr sz="3600">
                <a:solidFill>
                  <a:schemeClr val="tx1"/>
                </a:solidFill>
                <a:latin typeface="Arial" charset="0"/>
              </a:defRPr>
            </a:lvl2pPr>
            <a:lvl3pPr algn="l" rtl="0" eaLnBrk="1" fontAlgn="base" hangingPunct="1">
              <a:spcBef>
                <a:spcPct val="0"/>
              </a:spcBef>
              <a:spcAft>
                <a:spcPct val="0"/>
              </a:spcAft>
              <a:defRPr sz="3600">
                <a:solidFill>
                  <a:schemeClr val="tx1"/>
                </a:solidFill>
                <a:latin typeface="Arial" charset="0"/>
              </a:defRPr>
            </a:lvl3pPr>
            <a:lvl4pPr algn="l" rtl="0" eaLnBrk="1" fontAlgn="base" hangingPunct="1">
              <a:spcBef>
                <a:spcPct val="0"/>
              </a:spcBef>
              <a:spcAft>
                <a:spcPct val="0"/>
              </a:spcAft>
              <a:defRPr sz="3600">
                <a:solidFill>
                  <a:schemeClr val="tx1"/>
                </a:solidFill>
                <a:latin typeface="Arial" charset="0"/>
              </a:defRPr>
            </a:lvl4pPr>
            <a:lvl5pPr algn="l" rtl="0" eaLnBrk="1" fontAlgn="base" hangingPunct="1">
              <a:spcBef>
                <a:spcPct val="0"/>
              </a:spcBef>
              <a:spcAft>
                <a:spcPct val="0"/>
              </a:spcAft>
              <a:defRPr sz="3600">
                <a:solidFill>
                  <a:schemeClr val="tx1"/>
                </a:solidFill>
                <a:latin typeface="Arial" charset="0"/>
              </a:defRPr>
            </a:lvl5pPr>
            <a:lvl6pPr marL="457200" algn="l" rtl="0" eaLnBrk="1" fontAlgn="base" hangingPunct="1">
              <a:spcBef>
                <a:spcPct val="0"/>
              </a:spcBef>
              <a:spcAft>
                <a:spcPct val="0"/>
              </a:spcAft>
              <a:defRPr sz="3600">
                <a:solidFill>
                  <a:schemeClr val="tx1"/>
                </a:solidFill>
                <a:latin typeface="Arial" charset="0"/>
              </a:defRPr>
            </a:lvl6pPr>
            <a:lvl7pPr marL="914400" algn="l" rtl="0" eaLnBrk="1" fontAlgn="base" hangingPunct="1">
              <a:spcBef>
                <a:spcPct val="0"/>
              </a:spcBef>
              <a:spcAft>
                <a:spcPct val="0"/>
              </a:spcAft>
              <a:defRPr sz="3600">
                <a:solidFill>
                  <a:schemeClr val="tx1"/>
                </a:solidFill>
                <a:latin typeface="Arial" charset="0"/>
              </a:defRPr>
            </a:lvl7pPr>
            <a:lvl8pPr marL="1371600" algn="l" rtl="0" eaLnBrk="1" fontAlgn="base" hangingPunct="1">
              <a:spcBef>
                <a:spcPct val="0"/>
              </a:spcBef>
              <a:spcAft>
                <a:spcPct val="0"/>
              </a:spcAft>
              <a:defRPr sz="3600">
                <a:solidFill>
                  <a:schemeClr val="tx1"/>
                </a:solidFill>
                <a:latin typeface="Arial" charset="0"/>
              </a:defRPr>
            </a:lvl8pPr>
            <a:lvl9pPr marL="1828800" algn="l" rtl="0" eaLnBrk="1" fontAlgn="base" hangingPunct="1">
              <a:spcBef>
                <a:spcPct val="0"/>
              </a:spcBef>
              <a:spcAft>
                <a:spcPct val="0"/>
              </a:spcAft>
              <a:defRPr sz="3600">
                <a:solidFill>
                  <a:schemeClr val="tx1"/>
                </a:solidFill>
                <a:latin typeface="Arial" charset="0"/>
              </a:defRPr>
            </a:lvl9pPr>
          </a:lstStyle>
          <a:p>
            <a:pPr algn="ctr"/>
            <a:r>
              <a:rPr lang="fr-FR" sz="2000" dirty="0"/>
              <a:t> Salon International de l'Investissement Agricole et de la Technologie </a:t>
            </a:r>
          </a:p>
          <a:p>
            <a:pPr algn="ctr"/>
            <a:endParaRPr lang="fr-FR" sz="1050" b="0" dirty="0"/>
          </a:p>
          <a:p>
            <a:pPr algn="ctr"/>
            <a:r>
              <a:rPr lang="fr-FR" sz="1600" dirty="0"/>
              <a:t>       Amin Chtioui</a:t>
            </a:r>
            <a:r>
              <a:rPr lang="fr-FR" sz="1600" b="0" dirty="0"/>
              <a:t>  (GIZ-DMS)                       	         Tunis, le 20 Octobre 2016</a:t>
            </a:r>
            <a:endParaRPr lang="fr-FR" sz="1800" b="0" dirty="0"/>
          </a:p>
          <a:p>
            <a:r>
              <a:rPr lang="fr-FR" sz="1600" kern="0" dirty="0"/>
              <a:t>         Ali Ben Abdallah </a:t>
            </a:r>
            <a:r>
              <a:rPr lang="fr-FR" sz="1600" b="0" kern="0" dirty="0"/>
              <a:t>(GIZ-REACTIVATE)</a:t>
            </a:r>
            <a:endParaRPr lang="de-DE" sz="1600" b="0" kern="0" dirty="0"/>
          </a:p>
        </p:txBody>
      </p:sp>
      <p:pic>
        <p:nvPicPr>
          <p:cNvPr id="9" name="Grafik 7" descr="logo ANME 201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04788" y="138594"/>
            <a:ext cx="1975030" cy="971135"/>
          </a:xfrm>
          <a:prstGeom prst="rect">
            <a:avLst/>
          </a:prstGeom>
          <a:noFill/>
          <a:ln>
            <a:noFill/>
          </a:ln>
        </p:spPr>
      </p:pic>
      <p:pic>
        <p:nvPicPr>
          <p:cNvPr id="3" name="Imag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1326351"/>
            <a:ext cx="1776046" cy="4975634"/>
          </a:xfrm>
          <a:prstGeom prst="rect">
            <a:avLst/>
          </a:prstGeom>
        </p:spPr>
      </p:pic>
      <p:pic>
        <p:nvPicPr>
          <p:cNvPr id="10" name="Image 9" descr="C:\Users\Lenovo\Desktop\971571_467038556715199_212484412_n.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37292" y="103357"/>
            <a:ext cx="1171575" cy="996315"/>
          </a:xfrm>
          <a:prstGeom prst="rect">
            <a:avLst/>
          </a:prstGeom>
          <a:noFill/>
          <a:ln>
            <a:noFill/>
          </a:ln>
        </p:spPr>
      </p:pic>
      <p:pic>
        <p:nvPicPr>
          <p:cNvPr id="7" name="Image 6"/>
          <p:cNvPicPr>
            <a:picLocks noChangeAspect="1"/>
          </p:cNvPicPr>
          <p:nvPr/>
        </p:nvPicPr>
        <p:blipFill>
          <a:blip r:embed="rId6"/>
          <a:stretch>
            <a:fillRect/>
          </a:stretch>
        </p:blipFill>
        <p:spPr>
          <a:xfrm>
            <a:off x="2957185" y="2406888"/>
            <a:ext cx="4660304" cy="3082493"/>
          </a:xfrm>
          <a:prstGeom prst="rect">
            <a:avLst/>
          </a:prstGeom>
        </p:spPr>
      </p:pic>
    </p:spTree>
    <p:extLst>
      <p:ext uri="{BB962C8B-B14F-4D97-AF65-F5344CB8AC3E}">
        <p14:creationId xmlns:p14="http://schemas.microsoft.com/office/powerpoint/2010/main" val="1611512691"/>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79155" y="2911308"/>
            <a:ext cx="7776000" cy="617928"/>
          </a:xfrm>
        </p:spPr>
        <p:txBody>
          <a:bodyPr/>
          <a:lstStyle/>
          <a:p>
            <a:r>
              <a:rPr lang="fr-FR" dirty="0"/>
              <a:t>La rentabilité</a:t>
            </a:r>
          </a:p>
        </p:txBody>
      </p:sp>
      <p:sp>
        <p:nvSpPr>
          <p:cNvPr id="3" name="Espace réservé de la date 2"/>
          <p:cNvSpPr>
            <a:spLocks noGrp="1"/>
          </p:cNvSpPr>
          <p:nvPr>
            <p:ph type="dt" sz="half" idx="11"/>
          </p:nvPr>
        </p:nvSpPr>
        <p:spPr/>
        <p:txBody>
          <a:bodyPr/>
          <a:lstStyle/>
          <a:p>
            <a:fld id="{9317A057-C766-48FB-B1EC-CC1898F04EF1}" type="datetime1">
              <a:rPr lang="de-DE" noProof="0" smtClean="0"/>
              <a:t>20.10.2016</a:t>
            </a:fld>
            <a:endParaRPr lang="de-DE" noProof="0"/>
          </a:p>
        </p:txBody>
      </p:sp>
    </p:spTree>
    <p:extLst>
      <p:ext uri="{BB962C8B-B14F-4D97-AF65-F5344CB8AC3E}">
        <p14:creationId xmlns:p14="http://schemas.microsoft.com/office/powerpoint/2010/main" val="3309365471"/>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La rentabilité d’un projet PV</a:t>
            </a:r>
          </a:p>
        </p:txBody>
      </p:sp>
      <p:sp>
        <p:nvSpPr>
          <p:cNvPr id="3" name="Espace réservé de la date 2"/>
          <p:cNvSpPr>
            <a:spLocks noGrp="1"/>
          </p:cNvSpPr>
          <p:nvPr>
            <p:ph type="dt" sz="half" idx="11"/>
          </p:nvPr>
        </p:nvSpPr>
        <p:spPr/>
        <p:txBody>
          <a:bodyPr/>
          <a:lstStyle/>
          <a:p>
            <a:fld id="{9317A057-C766-48FB-B1EC-CC1898F04EF1}" type="datetime1">
              <a:rPr lang="de-DE" noProof="0" smtClean="0"/>
              <a:t>20.10.2016</a:t>
            </a:fld>
            <a:endParaRPr lang="de-DE" noProof="0"/>
          </a:p>
        </p:txBody>
      </p:sp>
      <p:sp>
        <p:nvSpPr>
          <p:cNvPr id="4" name="Espace réservé du contenu 3"/>
          <p:cNvSpPr>
            <a:spLocks noGrp="1"/>
          </p:cNvSpPr>
          <p:nvPr>
            <p:ph idx="1"/>
          </p:nvPr>
        </p:nvSpPr>
        <p:spPr/>
        <p:txBody>
          <a:bodyPr/>
          <a:lstStyle/>
          <a:p>
            <a:pPr marL="285750" indent="-285750">
              <a:buFont typeface="Arial" panose="020B0604020202020204" pitchFamily="34" charset="0"/>
              <a:buChar char="•"/>
            </a:pPr>
            <a:r>
              <a:rPr lang="fr-FR" dirty="0"/>
              <a:t>Principaux facteurs impactant la rentabilité d’un projet photovoltaïque</a:t>
            </a:r>
          </a:p>
          <a:p>
            <a:pPr marL="645750" lvl="1" indent="-285750"/>
            <a:r>
              <a:rPr lang="fr-FR" dirty="0"/>
              <a:t>Coût du projet</a:t>
            </a:r>
          </a:p>
          <a:p>
            <a:pPr marL="645750" lvl="1" indent="-285750"/>
            <a:r>
              <a:rPr lang="fr-FR" dirty="0"/>
              <a:t>Caractéristiques et performances des équipements</a:t>
            </a:r>
          </a:p>
          <a:p>
            <a:pPr marL="645750" lvl="1" indent="-285750"/>
            <a:r>
              <a:rPr lang="fr-FR" dirty="0"/>
              <a:t>Consommation d’électricité</a:t>
            </a:r>
          </a:p>
          <a:p>
            <a:pPr marL="645750" lvl="1" indent="-285750"/>
            <a:r>
              <a:rPr lang="fr-FR" dirty="0"/>
              <a:t>Tarifs d’achat et de vente de l’électricité</a:t>
            </a:r>
          </a:p>
          <a:p>
            <a:pPr marL="645750" lvl="1" indent="-285750"/>
            <a:r>
              <a:rPr lang="fr-FR" dirty="0"/>
              <a:t>Schéma et conditions de financement (fonds propres ; crédits ; subventions ; ...)</a:t>
            </a:r>
          </a:p>
          <a:p>
            <a:pPr marL="285750" indent="-285750">
              <a:buFont typeface="Arial" panose="020B0604020202020204" pitchFamily="34" charset="0"/>
              <a:buChar char="•"/>
            </a:pPr>
            <a:r>
              <a:rPr lang="fr-FR" dirty="0"/>
              <a:t>Subventions disponibles (APIA et FTE)</a:t>
            </a:r>
          </a:p>
        </p:txBody>
      </p:sp>
    </p:spTree>
    <p:extLst>
      <p:ext uri="{BB962C8B-B14F-4D97-AF65-F5344CB8AC3E}">
        <p14:creationId xmlns:p14="http://schemas.microsoft.com/office/powerpoint/2010/main" val="2159995978"/>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84000" y="1483200"/>
            <a:ext cx="8460000" cy="617928"/>
          </a:xfrm>
        </p:spPr>
        <p:txBody>
          <a:bodyPr/>
          <a:lstStyle/>
          <a:p>
            <a:r>
              <a:rPr lang="fr-FR" dirty="0"/>
              <a:t>Spotlight Réfrigération du lait: installation de 45 </a:t>
            </a:r>
            <a:r>
              <a:rPr lang="fr-FR" dirty="0" err="1"/>
              <a:t>kWc</a:t>
            </a:r>
            <a:r>
              <a:rPr lang="fr-FR" dirty="0"/>
              <a:t>, MT </a:t>
            </a:r>
          </a:p>
        </p:txBody>
      </p:sp>
      <p:sp>
        <p:nvSpPr>
          <p:cNvPr id="3" name="Espace réservé de la date 2"/>
          <p:cNvSpPr>
            <a:spLocks noGrp="1"/>
          </p:cNvSpPr>
          <p:nvPr>
            <p:ph type="dt" sz="half" idx="11"/>
          </p:nvPr>
        </p:nvSpPr>
        <p:spPr/>
        <p:txBody>
          <a:bodyPr/>
          <a:lstStyle/>
          <a:p>
            <a:fld id="{9317A057-C766-48FB-B1EC-CC1898F04EF1}" type="datetime1">
              <a:rPr lang="de-DE" noProof="0" smtClean="0"/>
              <a:t>20.10.2016</a:t>
            </a:fld>
            <a:endParaRPr lang="de-DE" noProof="0"/>
          </a:p>
        </p:txBody>
      </p:sp>
      <p:sp>
        <p:nvSpPr>
          <p:cNvPr id="4" name="Espace réservé du contenu 3"/>
          <p:cNvSpPr>
            <a:spLocks noGrp="1"/>
          </p:cNvSpPr>
          <p:nvPr>
            <p:ph idx="1"/>
          </p:nvPr>
        </p:nvSpPr>
        <p:spPr>
          <a:xfrm>
            <a:off x="684000" y="2376082"/>
            <a:ext cx="8100404" cy="3816000"/>
          </a:xfrm>
        </p:spPr>
        <p:txBody>
          <a:bodyPr/>
          <a:lstStyle/>
          <a:p>
            <a:pPr marL="285750" indent="-285750">
              <a:buFont typeface="Arial" panose="020B0604020202020204" pitchFamily="34" charset="0"/>
              <a:buChar char="•"/>
            </a:pPr>
            <a:r>
              <a:rPr lang="fr-FR" dirty="0"/>
              <a:t>Consommation annuelle: 73 000 kWh</a:t>
            </a:r>
          </a:p>
          <a:p>
            <a:pPr marL="285750" indent="-285750">
              <a:buFont typeface="Arial" panose="020B0604020202020204" pitchFamily="34" charset="0"/>
              <a:buChar char="•"/>
            </a:pPr>
            <a:r>
              <a:rPr lang="fr-FR" dirty="0"/>
              <a:t>Puissance installée: 45 </a:t>
            </a:r>
            <a:r>
              <a:rPr lang="fr-FR" dirty="0" err="1"/>
              <a:t>kWc</a:t>
            </a:r>
            <a:r>
              <a:rPr lang="fr-FR" dirty="0"/>
              <a:t> </a:t>
            </a:r>
          </a:p>
          <a:p>
            <a:pPr marL="285750" indent="-285750">
              <a:buFont typeface="Arial" panose="020B0604020202020204" pitchFamily="34" charset="0"/>
              <a:buChar char="•"/>
            </a:pPr>
            <a:r>
              <a:rPr lang="fr-FR" dirty="0"/>
              <a:t>Durée d’exploitation: 20 ans</a:t>
            </a:r>
          </a:p>
          <a:p>
            <a:pPr marL="285750" indent="-285750">
              <a:buFont typeface="Arial" panose="020B0604020202020204" pitchFamily="34" charset="0"/>
              <a:buChar char="•"/>
            </a:pPr>
            <a:r>
              <a:rPr lang="fr-FR" dirty="0"/>
              <a:t>Investissement = 140 000 DT – 50 400 DT (subventions) = 89 600 DT</a:t>
            </a:r>
          </a:p>
          <a:p>
            <a:pPr marL="285750" indent="-285750">
              <a:buFont typeface="Arial" panose="020B0604020202020204" pitchFamily="34" charset="0"/>
              <a:buChar char="•"/>
            </a:pPr>
            <a:r>
              <a:rPr lang="fr-FR" dirty="0"/>
              <a:t>Tarif d’achat uniforme: 0,167 DT/kWh (Facture annuelle: ~13 000 DT)</a:t>
            </a:r>
          </a:p>
          <a:p>
            <a:pPr marL="285750" indent="-285750">
              <a:buFont typeface="Arial" panose="020B0604020202020204" pitchFamily="34" charset="0"/>
              <a:buChar char="•"/>
            </a:pPr>
            <a:r>
              <a:rPr lang="fr-FR" dirty="0"/>
              <a:t>Crédit: 70% Dette, Remboursement: 7 ans, Taux: 6%</a:t>
            </a:r>
          </a:p>
          <a:p>
            <a:pPr marL="285750" indent="-285750">
              <a:buFont typeface="Arial" panose="020B0604020202020204" pitchFamily="34" charset="0"/>
              <a:buChar char="•"/>
            </a:pPr>
            <a:r>
              <a:rPr lang="fr-FR" dirty="0"/>
              <a:t>Consommation PV: 100% sur place</a:t>
            </a:r>
          </a:p>
          <a:p>
            <a:pPr marL="285750" indent="-285750">
              <a:buFont typeface="Arial" panose="020B0604020202020204" pitchFamily="34" charset="0"/>
              <a:buChar char="•"/>
            </a:pPr>
            <a:r>
              <a:rPr lang="fr-FR" b="1" dirty="0">
                <a:solidFill>
                  <a:srgbClr val="C00000"/>
                </a:solidFill>
              </a:rPr>
              <a:t>Résultats clés</a:t>
            </a:r>
          </a:p>
          <a:p>
            <a:pPr lvl="1" indent="0">
              <a:buNone/>
            </a:pPr>
            <a:r>
              <a:rPr lang="fr-FR" dirty="0"/>
              <a:t>Temps de retour : 7,7 ans	LCOE: 0,13 DT/kWh (avec subvention)</a:t>
            </a:r>
          </a:p>
          <a:p>
            <a:pPr lvl="1" indent="0">
              <a:buNone/>
            </a:pPr>
            <a:r>
              <a:rPr lang="fr-FR" dirty="0"/>
              <a:t>TRI: 12,40 %		TRI (FP): 23,41%		VAN: 208 145 DT</a:t>
            </a:r>
          </a:p>
          <a:p>
            <a:pPr marL="645750" lvl="1" indent="-285750"/>
            <a:endParaRPr lang="fr-FR" dirty="0"/>
          </a:p>
          <a:p>
            <a:pPr marL="645750" lvl="1" indent="-285750"/>
            <a:endParaRPr lang="fr-FR" dirty="0"/>
          </a:p>
          <a:p>
            <a:pPr marL="285750" indent="-285750">
              <a:buFont typeface="Arial" panose="020B0604020202020204" pitchFamily="34" charset="0"/>
              <a:buChar char="•"/>
            </a:pPr>
            <a:endParaRPr lang="fr-FR" dirty="0"/>
          </a:p>
          <a:p>
            <a:pPr marL="285750" indent="-285750">
              <a:buFont typeface="Arial" panose="020B0604020202020204" pitchFamily="34" charset="0"/>
              <a:buChar char="•"/>
            </a:pPr>
            <a:endParaRPr lang="fr-FR" dirty="0"/>
          </a:p>
        </p:txBody>
      </p:sp>
      <p:pic>
        <p:nvPicPr>
          <p:cNvPr id="2050" name="Image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08174" y="2101128"/>
            <a:ext cx="193992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à coins arrondis 5"/>
          <p:cNvSpPr/>
          <p:nvPr/>
        </p:nvSpPr>
        <p:spPr bwMode="auto">
          <a:xfrm>
            <a:off x="679155" y="5817140"/>
            <a:ext cx="8012781" cy="763861"/>
          </a:xfrm>
          <a:prstGeom prst="roundRect">
            <a:avLst/>
          </a:prstGeom>
          <a:noFill/>
          <a:ln w="28575" cap="flat" cmpd="sng" algn="ctr">
            <a:solidFill>
              <a:srgbClr val="C80F0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2200" b="1" i="0" u="none" strike="noStrike" cap="none" normalizeH="0" baseline="0">
              <a:ln>
                <a:noFill/>
              </a:ln>
              <a:solidFill>
                <a:srgbClr val="999999"/>
              </a:solidFill>
              <a:effectLst/>
              <a:latin typeface="Arial" charset="0"/>
            </a:endParaRPr>
          </a:p>
        </p:txBody>
      </p:sp>
    </p:spTree>
    <p:extLst>
      <p:ext uri="{BB962C8B-B14F-4D97-AF65-F5344CB8AC3E}">
        <p14:creationId xmlns:p14="http://schemas.microsoft.com/office/powerpoint/2010/main" val="2765713983"/>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83999" y="1483200"/>
            <a:ext cx="8162049" cy="617928"/>
          </a:xfrm>
        </p:spPr>
        <p:txBody>
          <a:bodyPr/>
          <a:lstStyle/>
          <a:p>
            <a:r>
              <a:rPr lang="fr-FR" dirty="0"/>
              <a:t>Spotlight Réfrigération du lait: installation de 45 </a:t>
            </a:r>
            <a:r>
              <a:rPr lang="fr-FR" dirty="0" err="1"/>
              <a:t>kWc</a:t>
            </a:r>
            <a:r>
              <a:rPr lang="fr-FR" dirty="0"/>
              <a:t>, MT </a:t>
            </a:r>
          </a:p>
        </p:txBody>
      </p:sp>
      <p:sp>
        <p:nvSpPr>
          <p:cNvPr id="3" name="Espace réservé de la date 2"/>
          <p:cNvSpPr>
            <a:spLocks noGrp="1"/>
          </p:cNvSpPr>
          <p:nvPr>
            <p:ph type="dt" sz="half" idx="11"/>
          </p:nvPr>
        </p:nvSpPr>
        <p:spPr/>
        <p:txBody>
          <a:bodyPr/>
          <a:lstStyle/>
          <a:p>
            <a:fld id="{9317A057-C766-48FB-B1EC-CC1898F04EF1}" type="datetime1">
              <a:rPr lang="de-DE" noProof="0" smtClean="0"/>
              <a:t>20.10.2016</a:t>
            </a:fld>
            <a:endParaRPr lang="de-DE" noProof="0"/>
          </a:p>
        </p:txBody>
      </p:sp>
      <p:graphicFrame>
        <p:nvGraphicFramePr>
          <p:cNvPr id="6" name="Diagramm 1"/>
          <p:cNvGraphicFramePr>
            <a:graphicFrameLocks/>
          </p:cNvGraphicFramePr>
          <p:nvPr>
            <p:extLst>
              <p:ext uri="{D42A27DB-BD31-4B8C-83A1-F6EECF244321}">
                <p14:modId xmlns:p14="http://schemas.microsoft.com/office/powerpoint/2010/main" val="1145692296"/>
              </p:ext>
            </p:extLst>
          </p:nvPr>
        </p:nvGraphicFramePr>
        <p:xfrm>
          <a:off x="404635" y="1910994"/>
          <a:ext cx="8143463" cy="504222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625441326"/>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23982" y="1483200"/>
            <a:ext cx="8620018" cy="617928"/>
          </a:xfrm>
        </p:spPr>
        <p:txBody>
          <a:bodyPr/>
          <a:lstStyle/>
          <a:p>
            <a:r>
              <a:rPr lang="fr-FR" dirty="0"/>
              <a:t>Spotlight Aviculture: installation de 150 </a:t>
            </a:r>
            <a:r>
              <a:rPr lang="fr-FR" dirty="0" err="1"/>
              <a:t>kWc</a:t>
            </a:r>
            <a:r>
              <a:rPr lang="fr-FR" dirty="0"/>
              <a:t>, MT </a:t>
            </a:r>
          </a:p>
        </p:txBody>
      </p:sp>
      <p:sp>
        <p:nvSpPr>
          <p:cNvPr id="3" name="Espace réservé de la date 2"/>
          <p:cNvSpPr>
            <a:spLocks noGrp="1"/>
          </p:cNvSpPr>
          <p:nvPr>
            <p:ph type="dt" sz="half" idx="11"/>
          </p:nvPr>
        </p:nvSpPr>
        <p:spPr/>
        <p:txBody>
          <a:bodyPr/>
          <a:lstStyle/>
          <a:p>
            <a:fld id="{9317A057-C766-48FB-B1EC-CC1898F04EF1}" type="datetime1">
              <a:rPr lang="de-DE" noProof="0" smtClean="0"/>
              <a:t>20.10.2016</a:t>
            </a:fld>
            <a:endParaRPr lang="de-DE" noProof="0"/>
          </a:p>
        </p:txBody>
      </p:sp>
      <p:sp>
        <p:nvSpPr>
          <p:cNvPr id="4" name="Espace réservé du contenu 3"/>
          <p:cNvSpPr>
            <a:spLocks noGrp="1"/>
          </p:cNvSpPr>
          <p:nvPr>
            <p:ph idx="1"/>
          </p:nvPr>
        </p:nvSpPr>
        <p:spPr>
          <a:xfrm>
            <a:off x="684000" y="2356626"/>
            <a:ext cx="8100404" cy="3816000"/>
          </a:xfrm>
        </p:spPr>
        <p:txBody>
          <a:bodyPr/>
          <a:lstStyle/>
          <a:p>
            <a:pPr marL="285750" indent="-285750">
              <a:buFont typeface="Arial" panose="020B0604020202020204" pitchFamily="34" charset="0"/>
              <a:buChar char="•"/>
            </a:pPr>
            <a:r>
              <a:rPr lang="fr-FR" dirty="0"/>
              <a:t>Consommation annuelle: 255 000 kWh</a:t>
            </a:r>
          </a:p>
          <a:p>
            <a:pPr marL="285750" indent="-285750">
              <a:buFont typeface="Arial" panose="020B0604020202020204" pitchFamily="34" charset="0"/>
              <a:buChar char="•"/>
            </a:pPr>
            <a:r>
              <a:rPr lang="fr-FR" dirty="0"/>
              <a:t>Puissance installée: 150 </a:t>
            </a:r>
            <a:r>
              <a:rPr lang="fr-FR" dirty="0" err="1"/>
              <a:t>kWc</a:t>
            </a:r>
            <a:r>
              <a:rPr lang="fr-FR" dirty="0"/>
              <a:t> </a:t>
            </a:r>
          </a:p>
          <a:p>
            <a:pPr marL="285750" indent="-285750">
              <a:buFont typeface="Arial" panose="020B0604020202020204" pitchFamily="34" charset="0"/>
              <a:buChar char="•"/>
            </a:pPr>
            <a:r>
              <a:rPr lang="fr-FR" dirty="0"/>
              <a:t>Durée d’exploitation: 20 ans</a:t>
            </a:r>
          </a:p>
          <a:p>
            <a:pPr marL="285750" indent="-285750">
              <a:buFont typeface="Arial" panose="020B0604020202020204" pitchFamily="34" charset="0"/>
              <a:buChar char="•"/>
            </a:pPr>
            <a:r>
              <a:rPr lang="fr-FR" dirty="0"/>
              <a:t>Investissement = 450 000 DT – 115 200 DT (subventions) = 334 800 DT</a:t>
            </a:r>
          </a:p>
          <a:p>
            <a:pPr marL="285750" indent="-285750">
              <a:buFont typeface="Arial" panose="020B0604020202020204" pitchFamily="34" charset="0"/>
              <a:buChar char="•"/>
            </a:pPr>
            <a:r>
              <a:rPr lang="fr-FR" dirty="0"/>
              <a:t>Tarif d’achat : 0,167 DT/kWh + TVA 18% (Facture annuelle: 52 000 DT)</a:t>
            </a:r>
          </a:p>
          <a:p>
            <a:pPr marL="285750" indent="-285750">
              <a:buFont typeface="Arial" panose="020B0604020202020204" pitchFamily="34" charset="0"/>
              <a:buChar char="•"/>
            </a:pPr>
            <a:r>
              <a:rPr lang="fr-FR" dirty="0"/>
              <a:t>Crédit: 70% Dette, Remboursement: 7 ans, Taux: 6%</a:t>
            </a:r>
          </a:p>
          <a:p>
            <a:pPr marL="285750" indent="-285750">
              <a:buFont typeface="Arial" panose="020B0604020202020204" pitchFamily="34" charset="0"/>
              <a:buChar char="•"/>
            </a:pPr>
            <a:r>
              <a:rPr lang="fr-FR" dirty="0"/>
              <a:t>Consommation PV: 100% sur place</a:t>
            </a:r>
          </a:p>
          <a:p>
            <a:pPr marL="285750" indent="-285750">
              <a:buFont typeface="Arial" panose="020B0604020202020204" pitchFamily="34" charset="0"/>
              <a:buChar char="•"/>
            </a:pPr>
            <a:r>
              <a:rPr lang="fr-FR" b="1" dirty="0">
                <a:solidFill>
                  <a:srgbClr val="C00000"/>
                </a:solidFill>
              </a:rPr>
              <a:t>Résultats clés:</a:t>
            </a:r>
          </a:p>
          <a:p>
            <a:pPr lvl="1" indent="0">
              <a:buNone/>
            </a:pPr>
            <a:r>
              <a:rPr lang="fr-FR" dirty="0"/>
              <a:t>Temps de retour: 6,7 ans	LCOE: 0,14 DT/kWh (avec subvention)</a:t>
            </a:r>
          </a:p>
          <a:p>
            <a:pPr lvl="1" indent="0">
              <a:buNone/>
            </a:pPr>
            <a:r>
              <a:rPr lang="fr-FR" dirty="0"/>
              <a:t>TRI: 15,65 % 		TRI (FP): 27,02%		VAN: 864 231 DT</a:t>
            </a:r>
          </a:p>
          <a:p>
            <a:pPr marL="645750" lvl="1" indent="-285750"/>
            <a:endParaRPr lang="fr-FR" dirty="0"/>
          </a:p>
          <a:p>
            <a:pPr marL="645750" lvl="1" indent="-285750"/>
            <a:endParaRPr lang="fr-FR" dirty="0"/>
          </a:p>
          <a:p>
            <a:pPr marL="285750" indent="-285750">
              <a:buFont typeface="Arial" panose="020B0604020202020204" pitchFamily="34" charset="0"/>
              <a:buChar char="•"/>
            </a:pPr>
            <a:endParaRPr lang="fr-FR" dirty="0"/>
          </a:p>
          <a:p>
            <a:pPr marL="285750" indent="-285750">
              <a:buFont typeface="Arial" panose="020B0604020202020204" pitchFamily="34" charset="0"/>
              <a:buChar char="•"/>
            </a:pPr>
            <a:endParaRPr lang="fr-FR" dirty="0"/>
          </a:p>
        </p:txBody>
      </p:sp>
      <p:pic>
        <p:nvPicPr>
          <p:cNvPr id="5" name="Image 4"/>
          <p:cNvPicPr>
            <a:picLocks noChangeAspect="1"/>
          </p:cNvPicPr>
          <p:nvPr/>
        </p:nvPicPr>
        <p:blipFill>
          <a:blip r:embed="rId2"/>
          <a:stretch>
            <a:fillRect/>
          </a:stretch>
        </p:blipFill>
        <p:spPr>
          <a:xfrm>
            <a:off x="6606222" y="2130999"/>
            <a:ext cx="2085714" cy="1400000"/>
          </a:xfrm>
          <a:prstGeom prst="rect">
            <a:avLst/>
          </a:prstGeom>
        </p:spPr>
      </p:pic>
      <p:sp>
        <p:nvSpPr>
          <p:cNvPr id="6" name="Rectangle à coins arrondis 5"/>
          <p:cNvSpPr/>
          <p:nvPr/>
        </p:nvSpPr>
        <p:spPr bwMode="auto">
          <a:xfrm>
            <a:off x="679155" y="5787956"/>
            <a:ext cx="8012781" cy="763861"/>
          </a:xfrm>
          <a:prstGeom prst="roundRect">
            <a:avLst/>
          </a:prstGeom>
          <a:noFill/>
          <a:ln w="28575" cap="flat" cmpd="sng" algn="ctr">
            <a:solidFill>
              <a:srgbClr val="C80F0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2200" b="1" i="0" u="none" strike="noStrike" cap="none" normalizeH="0" baseline="0">
              <a:ln>
                <a:noFill/>
              </a:ln>
              <a:solidFill>
                <a:srgbClr val="999999"/>
              </a:solidFill>
              <a:effectLst/>
              <a:latin typeface="Arial" charset="0"/>
            </a:endParaRPr>
          </a:p>
        </p:txBody>
      </p:sp>
    </p:spTree>
    <p:extLst>
      <p:ext uri="{BB962C8B-B14F-4D97-AF65-F5344CB8AC3E}">
        <p14:creationId xmlns:p14="http://schemas.microsoft.com/office/powerpoint/2010/main" val="1987611426"/>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83999" y="1483200"/>
            <a:ext cx="8162049" cy="617928"/>
          </a:xfrm>
        </p:spPr>
        <p:txBody>
          <a:bodyPr/>
          <a:lstStyle/>
          <a:p>
            <a:r>
              <a:rPr lang="fr-FR" dirty="0"/>
              <a:t>Spotlight Réfrigération du lait: installation de 150 </a:t>
            </a:r>
            <a:r>
              <a:rPr lang="fr-FR" dirty="0" err="1"/>
              <a:t>kWc</a:t>
            </a:r>
            <a:r>
              <a:rPr lang="fr-FR" dirty="0"/>
              <a:t>, MT </a:t>
            </a:r>
          </a:p>
        </p:txBody>
      </p:sp>
      <p:sp>
        <p:nvSpPr>
          <p:cNvPr id="3" name="Espace réservé de la date 2"/>
          <p:cNvSpPr>
            <a:spLocks noGrp="1"/>
          </p:cNvSpPr>
          <p:nvPr>
            <p:ph type="dt" sz="half" idx="11"/>
          </p:nvPr>
        </p:nvSpPr>
        <p:spPr/>
        <p:txBody>
          <a:bodyPr/>
          <a:lstStyle/>
          <a:p>
            <a:fld id="{9317A057-C766-48FB-B1EC-CC1898F04EF1}" type="datetime1">
              <a:rPr lang="de-DE" noProof="0" smtClean="0"/>
              <a:t>20.10.2016</a:t>
            </a:fld>
            <a:endParaRPr lang="de-DE" noProof="0"/>
          </a:p>
        </p:txBody>
      </p:sp>
      <p:graphicFrame>
        <p:nvGraphicFramePr>
          <p:cNvPr id="5" name="Diagramm 1"/>
          <p:cNvGraphicFramePr>
            <a:graphicFrameLocks/>
          </p:cNvGraphicFramePr>
          <p:nvPr>
            <p:extLst>
              <p:ext uri="{D42A27DB-BD31-4B8C-83A1-F6EECF244321}">
                <p14:modId xmlns:p14="http://schemas.microsoft.com/office/powerpoint/2010/main" val="511036340"/>
              </p:ext>
            </p:extLst>
          </p:nvPr>
        </p:nvGraphicFramePr>
        <p:xfrm>
          <a:off x="353263" y="1865616"/>
          <a:ext cx="8416924" cy="51816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23260591"/>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Outil</a:t>
            </a:r>
            <a:r>
              <a:rPr lang="de-DE" dirty="0"/>
              <a:t> de </a:t>
            </a:r>
            <a:r>
              <a:rPr lang="de-DE" dirty="0" err="1"/>
              <a:t>calcul</a:t>
            </a:r>
            <a:r>
              <a:rPr lang="de-DE" dirty="0"/>
              <a:t> de </a:t>
            </a:r>
            <a:r>
              <a:rPr lang="de-DE" dirty="0" err="1"/>
              <a:t>rentabilité</a:t>
            </a:r>
            <a:r>
              <a:rPr lang="de-DE" dirty="0"/>
              <a:t> </a:t>
            </a:r>
          </a:p>
        </p:txBody>
      </p:sp>
      <p:sp>
        <p:nvSpPr>
          <p:cNvPr id="3" name="Datumsplatzhalter 2"/>
          <p:cNvSpPr>
            <a:spLocks noGrp="1"/>
          </p:cNvSpPr>
          <p:nvPr>
            <p:ph type="dt" sz="half" idx="11"/>
          </p:nvPr>
        </p:nvSpPr>
        <p:spPr/>
        <p:txBody>
          <a:bodyPr/>
          <a:lstStyle/>
          <a:p>
            <a:fld id="{9317A057-C766-48FB-B1EC-CC1898F04EF1}" type="datetime1">
              <a:rPr lang="de-DE" noProof="0" smtClean="0"/>
              <a:t>20.10.2016</a:t>
            </a:fld>
            <a:endParaRPr lang="de-DE" noProof="0"/>
          </a:p>
        </p:txBody>
      </p:sp>
      <p:sp>
        <p:nvSpPr>
          <p:cNvPr id="4" name="Inhaltsplatzhalter 3"/>
          <p:cNvSpPr>
            <a:spLocks noGrp="1"/>
          </p:cNvSpPr>
          <p:nvPr>
            <p:ph idx="1"/>
          </p:nvPr>
        </p:nvSpPr>
        <p:spPr>
          <a:xfrm>
            <a:off x="684000" y="2448000"/>
            <a:ext cx="4679570" cy="3816000"/>
          </a:xfrm>
        </p:spPr>
        <p:txBody>
          <a:bodyPr/>
          <a:lstStyle/>
          <a:p>
            <a:pPr marL="285750" indent="-285750">
              <a:buFont typeface="Wingdings" panose="05000000000000000000" pitchFamily="2" charset="2"/>
              <a:buChar char="ü"/>
            </a:pPr>
            <a:r>
              <a:rPr lang="de-DE" dirty="0" err="1"/>
              <a:t>Outil</a:t>
            </a:r>
            <a:r>
              <a:rPr lang="de-DE" dirty="0"/>
              <a:t> et Guide </a:t>
            </a:r>
            <a:r>
              <a:rPr lang="de-DE" dirty="0" err="1"/>
              <a:t>d‘utilisation</a:t>
            </a:r>
            <a:r>
              <a:rPr lang="de-DE" dirty="0"/>
              <a:t> </a:t>
            </a:r>
            <a:r>
              <a:rPr lang="de-DE" dirty="0" err="1"/>
              <a:t>téléchargables</a:t>
            </a:r>
            <a:r>
              <a:rPr lang="de-DE" dirty="0"/>
              <a:t> </a:t>
            </a:r>
            <a:r>
              <a:rPr lang="de-DE" dirty="0" err="1"/>
              <a:t>sur</a:t>
            </a:r>
            <a:r>
              <a:rPr lang="de-DE" dirty="0"/>
              <a:t> </a:t>
            </a:r>
            <a:r>
              <a:rPr lang="de-DE" dirty="0" err="1"/>
              <a:t>Energypedia</a:t>
            </a:r>
            <a:r>
              <a:rPr lang="de-DE" dirty="0"/>
              <a:t>: </a:t>
            </a:r>
          </a:p>
          <a:p>
            <a:r>
              <a:rPr lang="de-DE" sz="1600" dirty="0">
                <a:hlinkClick r:id="rId3"/>
              </a:rPr>
              <a:t>https://energypedia.info/wiki/Dynamic_Cash_Flow_Analysis_of_Photovoltaic_Projects_in_Tunisia</a:t>
            </a:r>
            <a:r>
              <a:rPr lang="de-DE" sz="1600" dirty="0"/>
              <a:t> </a:t>
            </a: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2216" y="1119116"/>
            <a:ext cx="2901783" cy="37121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59740" y="4968516"/>
            <a:ext cx="2884260" cy="14666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9530" y="4993916"/>
            <a:ext cx="6061791" cy="1579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5908419"/>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51929" y="1177210"/>
            <a:ext cx="8727109" cy="617928"/>
          </a:xfrm>
        </p:spPr>
        <p:txBody>
          <a:bodyPr/>
          <a:lstStyle/>
          <a:p>
            <a:r>
              <a:rPr lang="fr-FR" dirty="0"/>
              <a:t>Exemples de projets d’autoproduction existants</a:t>
            </a:r>
          </a:p>
        </p:txBody>
      </p:sp>
      <p:sp>
        <p:nvSpPr>
          <p:cNvPr id="4" name="Datumsplatzhalter 3"/>
          <p:cNvSpPr>
            <a:spLocks noGrp="1"/>
          </p:cNvSpPr>
          <p:nvPr>
            <p:ph type="dt" sz="half" idx="11"/>
          </p:nvPr>
        </p:nvSpPr>
        <p:spPr/>
        <p:txBody>
          <a:bodyPr/>
          <a:lstStyle/>
          <a:p>
            <a:fld id="{F606BB90-03B7-4810-8205-E74A2F18D157}" type="datetime1">
              <a:rPr lang="es-ES_tradnl" noProof="0" smtClean="0"/>
              <a:pPr/>
              <a:t>20/10/2016</a:t>
            </a:fld>
            <a:endParaRPr lang="fr-FR" noProof="0" dirty="0"/>
          </a:p>
        </p:txBody>
      </p:sp>
      <p:pic>
        <p:nvPicPr>
          <p:cNvPr id="14339" name="Picture 2" descr="C:\Users\Volta PV-Tarek\Desktop\ali\photo ons et el majd\P1\IMG_20130928_135018 - Copie.jpg"/>
          <p:cNvPicPr>
            <a:picLocks noChangeAspect="1" noChangeArrowheads="1"/>
          </p:cNvPicPr>
          <p:nvPr/>
        </p:nvPicPr>
        <p:blipFill>
          <a:blip r:embed="rId2" cstate="print">
            <a:extLst>
              <a:ext uri="{28A0092B-C50C-407E-A947-70E740481C1C}">
                <a14:useLocalDpi xmlns:a14="http://schemas.microsoft.com/office/drawing/2010/main" val="0"/>
              </a:ext>
            </a:extLst>
          </a:blip>
          <a:srcRect r="6715"/>
          <a:stretch>
            <a:fillRect/>
          </a:stretch>
        </p:blipFill>
        <p:spPr bwMode="auto">
          <a:xfrm>
            <a:off x="3074130" y="1676709"/>
            <a:ext cx="2721603" cy="174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l="39122" t="42292" r="38181" b="28854"/>
          <a:stretch/>
        </p:blipFill>
        <p:spPr bwMode="auto">
          <a:xfrm>
            <a:off x="6125751" y="1700892"/>
            <a:ext cx="2782274" cy="17527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feld 10"/>
          <p:cNvSpPr txBox="1"/>
          <p:nvPr/>
        </p:nvSpPr>
        <p:spPr>
          <a:xfrm>
            <a:off x="2995049" y="3585982"/>
            <a:ext cx="2294218" cy="923330"/>
          </a:xfrm>
          <a:prstGeom prst="rect">
            <a:avLst/>
          </a:prstGeom>
          <a:noFill/>
        </p:spPr>
        <p:txBody>
          <a:bodyPr wrap="none" rtlCol="0">
            <a:spAutoFit/>
          </a:bodyPr>
          <a:lstStyle/>
          <a:p>
            <a:pPr marL="285750" indent="-285750">
              <a:buClr>
                <a:srgbClr val="C80F0F"/>
              </a:buClr>
              <a:buFont typeface="Wingdings" panose="05000000000000000000" pitchFamily="2" charset="2"/>
              <a:buChar char="§"/>
            </a:pPr>
            <a:r>
              <a:rPr lang="fr-FR" sz="1800" dirty="0"/>
              <a:t>60 </a:t>
            </a:r>
            <a:r>
              <a:rPr lang="fr-FR" sz="1800" dirty="0" err="1"/>
              <a:t>kWc</a:t>
            </a:r>
            <a:r>
              <a:rPr lang="fr-FR" sz="1800" dirty="0"/>
              <a:t> Tunis</a:t>
            </a:r>
          </a:p>
          <a:p>
            <a:pPr marL="285750" indent="-285750">
              <a:buClr>
                <a:srgbClr val="C80F0F"/>
              </a:buClr>
              <a:buFont typeface="Wingdings" panose="05000000000000000000" pitchFamily="2" charset="2"/>
              <a:buChar char="§"/>
            </a:pPr>
            <a:r>
              <a:rPr lang="fr-FR" sz="1800" dirty="0"/>
              <a:t>VOLTA PV</a:t>
            </a:r>
          </a:p>
          <a:p>
            <a:pPr marL="285750" indent="-285750">
              <a:buClr>
                <a:srgbClr val="C80F0F"/>
              </a:buClr>
              <a:buFont typeface="Wingdings" panose="05000000000000000000" pitchFamily="2" charset="2"/>
              <a:buChar char="§"/>
            </a:pPr>
            <a:r>
              <a:rPr lang="fr-FR" sz="1800" dirty="0"/>
              <a:t>Client: Poulailler</a:t>
            </a:r>
          </a:p>
        </p:txBody>
      </p:sp>
      <p:sp>
        <p:nvSpPr>
          <p:cNvPr id="12" name="Textfeld 11"/>
          <p:cNvSpPr txBox="1"/>
          <p:nvPr/>
        </p:nvSpPr>
        <p:spPr>
          <a:xfrm>
            <a:off x="6203993" y="3585982"/>
            <a:ext cx="2294218" cy="1200329"/>
          </a:xfrm>
          <a:prstGeom prst="rect">
            <a:avLst/>
          </a:prstGeom>
          <a:noFill/>
        </p:spPr>
        <p:txBody>
          <a:bodyPr wrap="none" rtlCol="0">
            <a:spAutoFit/>
          </a:bodyPr>
          <a:lstStyle/>
          <a:p>
            <a:pPr marL="285750" indent="-285750">
              <a:buClr>
                <a:srgbClr val="C00000"/>
              </a:buClr>
              <a:buFont typeface="Wingdings" panose="05000000000000000000" pitchFamily="2" charset="2"/>
              <a:buChar char="§"/>
            </a:pPr>
            <a:r>
              <a:rPr lang="fr-FR" sz="1800" dirty="0"/>
              <a:t>150 </a:t>
            </a:r>
            <a:r>
              <a:rPr lang="fr-FR" sz="1800" dirty="0" err="1"/>
              <a:t>kWc</a:t>
            </a:r>
            <a:r>
              <a:rPr lang="fr-FR" sz="1800" dirty="0"/>
              <a:t> Sfax</a:t>
            </a:r>
          </a:p>
          <a:p>
            <a:pPr marL="285750" indent="-285750">
              <a:buClr>
                <a:srgbClr val="C00000"/>
              </a:buClr>
              <a:buFont typeface="Wingdings" panose="05000000000000000000" pitchFamily="2" charset="2"/>
              <a:buChar char="§"/>
            </a:pPr>
            <a:r>
              <a:rPr lang="fr-FR" sz="1800" dirty="0"/>
              <a:t>SATER Solar</a:t>
            </a:r>
          </a:p>
          <a:p>
            <a:pPr marL="285750" indent="-285750">
              <a:buClr>
                <a:srgbClr val="C00000"/>
              </a:buClr>
              <a:buFont typeface="Wingdings" panose="05000000000000000000" pitchFamily="2" charset="2"/>
              <a:buChar char="§"/>
            </a:pPr>
            <a:r>
              <a:rPr lang="fr-FR" sz="1800" dirty="0"/>
              <a:t>Client: Poulailler</a:t>
            </a:r>
          </a:p>
          <a:p>
            <a:pPr marL="285750" indent="-285750">
              <a:buClr>
                <a:srgbClr val="C00000"/>
              </a:buClr>
              <a:buFont typeface="Wingdings" panose="05000000000000000000" pitchFamily="2" charset="2"/>
              <a:buChar char="§"/>
            </a:pPr>
            <a:endParaRPr lang="fr-FR" sz="1800" dirty="0"/>
          </a:p>
        </p:txBody>
      </p:sp>
      <p:pic>
        <p:nvPicPr>
          <p:cNvPr id="13" name="Image 12" descr="Photo0148 copie 2.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0916" y="1659596"/>
            <a:ext cx="2661182" cy="1794056"/>
          </a:xfrm>
          <a:prstGeom prst="rect">
            <a:avLst/>
          </a:prstGeom>
        </p:spPr>
      </p:pic>
      <p:sp>
        <p:nvSpPr>
          <p:cNvPr id="15" name="Textfeld 11"/>
          <p:cNvSpPr txBox="1"/>
          <p:nvPr/>
        </p:nvSpPr>
        <p:spPr>
          <a:xfrm>
            <a:off x="186914" y="3577029"/>
            <a:ext cx="2294218" cy="1200329"/>
          </a:xfrm>
          <a:prstGeom prst="rect">
            <a:avLst/>
          </a:prstGeom>
          <a:noFill/>
        </p:spPr>
        <p:txBody>
          <a:bodyPr wrap="none" rtlCol="0">
            <a:spAutoFit/>
          </a:bodyPr>
          <a:lstStyle/>
          <a:p>
            <a:pPr marL="285750" indent="-285750">
              <a:buClr>
                <a:srgbClr val="C00000"/>
              </a:buClr>
              <a:buFont typeface="Wingdings" panose="05000000000000000000" pitchFamily="2" charset="2"/>
              <a:buChar char="§"/>
            </a:pPr>
            <a:r>
              <a:rPr lang="fr-FR" sz="1800" dirty="0"/>
              <a:t>100 </a:t>
            </a:r>
            <a:r>
              <a:rPr lang="fr-FR" sz="1800" dirty="0" err="1"/>
              <a:t>kWc</a:t>
            </a:r>
            <a:r>
              <a:rPr lang="fr-FR" sz="1800" dirty="0"/>
              <a:t> Nabeul</a:t>
            </a:r>
          </a:p>
          <a:p>
            <a:pPr marL="285750" indent="-285750">
              <a:buClr>
                <a:srgbClr val="C00000"/>
              </a:buClr>
              <a:buFont typeface="Wingdings" panose="05000000000000000000" pitchFamily="2" charset="2"/>
              <a:buChar char="§"/>
            </a:pPr>
            <a:r>
              <a:rPr lang="fr-FR" sz="1800" dirty="0"/>
              <a:t>GAMCO</a:t>
            </a:r>
          </a:p>
          <a:p>
            <a:pPr marL="285750" indent="-285750">
              <a:buClr>
                <a:srgbClr val="C00000"/>
              </a:buClr>
              <a:buFont typeface="Wingdings" panose="05000000000000000000" pitchFamily="2" charset="2"/>
              <a:buChar char="§"/>
            </a:pPr>
            <a:r>
              <a:rPr lang="fr-FR" sz="1800" dirty="0"/>
              <a:t>Client: Poulailler</a:t>
            </a:r>
          </a:p>
          <a:p>
            <a:pPr marL="285750" indent="-285750">
              <a:buClr>
                <a:srgbClr val="C00000"/>
              </a:buClr>
              <a:buFont typeface="Wingdings" panose="05000000000000000000" pitchFamily="2" charset="2"/>
              <a:buChar char="§"/>
            </a:pPr>
            <a:endParaRPr lang="fr-FR" sz="1800" dirty="0"/>
          </a:p>
        </p:txBody>
      </p:sp>
      <p:sp>
        <p:nvSpPr>
          <p:cNvPr id="19" name="Textfeld 11"/>
          <p:cNvSpPr txBox="1"/>
          <p:nvPr/>
        </p:nvSpPr>
        <p:spPr>
          <a:xfrm>
            <a:off x="3915543" y="5032994"/>
            <a:ext cx="2747447" cy="1200329"/>
          </a:xfrm>
          <a:prstGeom prst="rect">
            <a:avLst/>
          </a:prstGeom>
          <a:noFill/>
        </p:spPr>
        <p:txBody>
          <a:bodyPr wrap="square" rtlCol="0">
            <a:spAutoFit/>
          </a:bodyPr>
          <a:lstStyle/>
          <a:p>
            <a:pPr marL="285750" indent="-285750">
              <a:buClr>
                <a:srgbClr val="C00000"/>
              </a:buClr>
              <a:buFont typeface="Wingdings" panose="05000000000000000000" pitchFamily="2" charset="2"/>
              <a:buChar char="§"/>
            </a:pPr>
            <a:r>
              <a:rPr lang="fr-FR" sz="1800" dirty="0"/>
              <a:t>10 </a:t>
            </a:r>
            <a:r>
              <a:rPr lang="fr-FR" sz="1800" dirty="0" err="1"/>
              <a:t>kWc</a:t>
            </a:r>
            <a:r>
              <a:rPr lang="fr-FR" sz="1800" dirty="0"/>
              <a:t> Tunis</a:t>
            </a:r>
          </a:p>
          <a:p>
            <a:pPr marL="285750" indent="-285750">
              <a:buClr>
                <a:srgbClr val="C00000"/>
              </a:buClr>
              <a:buFont typeface="Wingdings" panose="05000000000000000000" pitchFamily="2" charset="2"/>
              <a:buChar char="§"/>
            </a:pPr>
            <a:r>
              <a:rPr lang="fr-FR" sz="1800" dirty="0"/>
              <a:t>GIZ-REACTIVATE</a:t>
            </a:r>
          </a:p>
          <a:p>
            <a:pPr marL="285750" indent="-285750">
              <a:buClr>
                <a:srgbClr val="C00000"/>
              </a:buClr>
              <a:buFont typeface="Wingdings" panose="05000000000000000000" pitchFamily="2" charset="2"/>
              <a:buChar char="§"/>
            </a:pPr>
            <a:r>
              <a:rPr lang="fr-FR" sz="1800" dirty="0"/>
              <a:t>Client: APIA</a:t>
            </a:r>
          </a:p>
          <a:p>
            <a:pPr marL="285750" indent="-285750">
              <a:buClr>
                <a:srgbClr val="C00000"/>
              </a:buClr>
              <a:buFont typeface="Wingdings" panose="05000000000000000000" pitchFamily="2" charset="2"/>
              <a:buChar char="§"/>
            </a:pPr>
            <a:endParaRPr lang="fr-FR" sz="1800" dirty="0"/>
          </a:p>
        </p:txBody>
      </p:sp>
      <p:pic>
        <p:nvPicPr>
          <p:cNvPr id="5" name="Image 4"/>
          <p:cNvPicPr>
            <a:picLocks noChangeAspect="1"/>
          </p:cNvPicPr>
          <p:nvPr/>
        </p:nvPicPr>
        <p:blipFill>
          <a:blip r:embed="rId5"/>
          <a:stretch>
            <a:fillRect/>
          </a:stretch>
        </p:blipFill>
        <p:spPr>
          <a:xfrm>
            <a:off x="351929" y="4570915"/>
            <a:ext cx="3219452" cy="1886709"/>
          </a:xfrm>
          <a:prstGeom prst="rect">
            <a:avLst/>
          </a:prstGeom>
        </p:spPr>
      </p:pic>
    </p:spTree>
    <p:extLst>
      <p:ext uri="{BB962C8B-B14F-4D97-AF65-F5344CB8AC3E}">
        <p14:creationId xmlns:p14="http://schemas.microsoft.com/office/powerpoint/2010/main" val="4161403104"/>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79155" y="2911308"/>
            <a:ext cx="7776000" cy="617928"/>
          </a:xfrm>
        </p:spPr>
        <p:txBody>
          <a:bodyPr/>
          <a:lstStyle/>
          <a:p>
            <a:r>
              <a:rPr lang="fr-FR" dirty="0"/>
              <a:t>L’impact sur l’emploi</a:t>
            </a:r>
          </a:p>
        </p:txBody>
      </p:sp>
      <p:sp>
        <p:nvSpPr>
          <p:cNvPr id="3" name="Espace réservé de la date 2"/>
          <p:cNvSpPr>
            <a:spLocks noGrp="1"/>
          </p:cNvSpPr>
          <p:nvPr>
            <p:ph type="dt" sz="half" idx="11"/>
          </p:nvPr>
        </p:nvSpPr>
        <p:spPr/>
        <p:txBody>
          <a:bodyPr/>
          <a:lstStyle/>
          <a:p>
            <a:fld id="{9317A057-C766-48FB-B1EC-CC1898F04EF1}" type="datetime1">
              <a:rPr lang="de-DE" noProof="0" smtClean="0"/>
              <a:t>20.10.2016</a:t>
            </a:fld>
            <a:endParaRPr lang="de-DE" noProof="0"/>
          </a:p>
        </p:txBody>
      </p:sp>
    </p:spTree>
    <p:extLst>
      <p:ext uri="{BB962C8B-B14F-4D97-AF65-F5344CB8AC3E}">
        <p14:creationId xmlns:p14="http://schemas.microsoft.com/office/powerpoint/2010/main" val="3910021471"/>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Activités dans le secteur agricole coopération GIZ/ANME/APIA</a:t>
            </a:r>
          </a:p>
        </p:txBody>
      </p:sp>
      <p:sp>
        <p:nvSpPr>
          <p:cNvPr id="3" name="Espace réservé du pied de page 2"/>
          <p:cNvSpPr>
            <a:spLocks noGrp="1"/>
          </p:cNvSpPr>
          <p:nvPr>
            <p:ph type="ftr" sz="quarter" idx="10"/>
          </p:nvPr>
        </p:nvSpPr>
        <p:spPr/>
        <p:txBody>
          <a:bodyPr/>
          <a:lstStyle/>
          <a:p>
            <a:r>
              <a:rPr lang="fr-FR">
                <a:effectLst/>
              </a:rPr>
              <a:t>Titre de la présentation</a:t>
            </a:r>
            <a:endParaRPr lang="fr-FR" noProof="0" dirty="0"/>
          </a:p>
        </p:txBody>
      </p:sp>
      <p:sp>
        <p:nvSpPr>
          <p:cNvPr id="4" name="Espace réservé de la date 3"/>
          <p:cNvSpPr>
            <a:spLocks noGrp="1"/>
          </p:cNvSpPr>
          <p:nvPr>
            <p:ph type="dt" sz="half" idx="11"/>
          </p:nvPr>
        </p:nvSpPr>
        <p:spPr/>
        <p:txBody>
          <a:bodyPr/>
          <a:lstStyle/>
          <a:p>
            <a:fld id="{F606BB90-03B7-4810-8205-E74A2F18D157}" type="datetime1">
              <a:rPr lang="es-ES_tradnl" noProof="0" smtClean="0"/>
              <a:pPr/>
              <a:t>20/10/2016</a:t>
            </a:fld>
            <a:endParaRPr lang="fr-FR" noProof="0" dirty="0"/>
          </a:p>
        </p:txBody>
      </p:sp>
      <p:sp>
        <p:nvSpPr>
          <p:cNvPr id="5" name="Espace réservé du contenu 4"/>
          <p:cNvSpPr>
            <a:spLocks noGrp="1"/>
          </p:cNvSpPr>
          <p:nvPr>
            <p:ph idx="1"/>
          </p:nvPr>
        </p:nvSpPr>
        <p:spPr/>
        <p:txBody>
          <a:bodyPr/>
          <a:lstStyle/>
          <a:p>
            <a:r>
              <a:rPr lang="fr-FR" dirty="0"/>
              <a:t>Etude Opportunités du Photovoltaïque dans les secteurs agricole et agro-alimentaire </a:t>
            </a:r>
            <a:r>
              <a:rPr lang="fr-FR" dirty="0">
                <a:solidFill>
                  <a:srgbClr val="00B050"/>
                </a:solidFill>
              </a:rPr>
              <a:t>√</a:t>
            </a:r>
          </a:p>
          <a:p>
            <a:pPr>
              <a:lnSpc>
                <a:spcPct val="150000"/>
              </a:lnSpc>
            </a:pPr>
            <a:r>
              <a:rPr lang="fr-FR" dirty="0"/>
              <a:t>Étude sur l’impact socio-économique en matière de création d’emploi local via les énergies renouvelables et l’efficacité énergétique dans les secteurs de l’agriculture et de l'agro-alimentaire en Tunisie </a:t>
            </a:r>
            <a:r>
              <a:rPr lang="fr-FR" dirty="0">
                <a:solidFill>
                  <a:srgbClr val="00B050"/>
                </a:solidFill>
              </a:rPr>
              <a:t>√</a:t>
            </a:r>
          </a:p>
          <a:p>
            <a:r>
              <a:rPr lang="fr-FR" dirty="0"/>
              <a:t>Installation photovoltaïque pilote sur la toiture de l’APIA </a:t>
            </a:r>
            <a:r>
              <a:rPr lang="fr-FR" b="1" dirty="0">
                <a:solidFill>
                  <a:srgbClr val="00B050"/>
                </a:solidFill>
              </a:rPr>
              <a:t>√</a:t>
            </a:r>
          </a:p>
          <a:p>
            <a:r>
              <a:rPr lang="fr-FR" dirty="0"/>
              <a:t>Atelier de sensibilisation pour les PME du secteur - Kef 24/11/16</a:t>
            </a:r>
          </a:p>
          <a:p>
            <a:r>
              <a:rPr lang="fr-FR" dirty="0"/>
              <a:t>Projets pilotes des applications dans le secteur agricole et agroalimentaire</a:t>
            </a:r>
          </a:p>
          <a:p>
            <a:r>
              <a:rPr lang="fr-FR" dirty="0"/>
              <a:t>Sensibilisation, formation et renforcement de capacités</a:t>
            </a:r>
          </a:p>
          <a:p>
            <a:pPr marL="0" indent="0">
              <a:buNone/>
            </a:pPr>
            <a:r>
              <a:rPr lang="fr-FR" dirty="0"/>
              <a:t> </a:t>
            </a:r>
          </a:p>
          <a:p>
            <a:endParaRPr lang="fr-FR" dirty="0"/>
          </a:p>
        </p:txBody>
      </p:sp>
      <p:pic>
        <p:nvPicPr>
          <p:cNvPr id="6" name="Picture 2" descr="C:\Users\ascherer\AppData\Local\Temp\Rar$DIa0.413\ELdZ_Tun_Office_Farbe_arab.BMP"/>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51929" y="7641"/>
            <a:ext cx="2117289" cy="1102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712022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La GIZ en </a:t>
            </a:r>
            <a:r>
              <a:rPr lang="de-DE" dirty="0" err="1"/>
              <a:t>Tunisie</a:t>
            </a:r>
            <a:endParaRPr lang="de-DE" dirty="0"/>
          </a:p>
        </p:txBody>
      </p:sp>
      <p:sp>
        <p:nvSpPr>
          <p:cNvPr id="3" name="Datumsplatzhalter 2"/>
          <p:cNvSpPr>
            <a:spLocks noGrp="1"/>
          </p:cNvSpPr>
          <p:nvPr>
            <p:ph type="dt" sz="half" idx="11"/>
          </p:nvPr>
        </p:nvSpPr>
        <p:spPr/>
        <p:txBody>
          <a:bodyPr/>
          <a:lstStyle/>
          <a:p>
            <a:fld id="{9317A057-C766-48FB-B1EC-CC1898F04EF1}" type="datetime1">
              <a:rPr lang="de-DE" noProof="0" smtClean="0"/>
              <a:t>20.10.2016</a:t>
            </a:fld>
            <a:endParaRPr lang="de-DE" noProof="0"/>
          </a:p>
        </p:txBody>
      </p:sp>
      <p:sp>
        <p:nvSpPr>
          <p:cNvPr id="4" name="Inhaltsplatzhalter 3"/>
          <p:cNvSpPr>
            <a:spLocks noGrp="1"/>
          </p:cNvSpPr>
          <p:nvPr>
            <p:ph idx="1"/>
          </p:nvPr>
        </p:nvSpPr>
        <p:spPr/>
        <p:txBody>
          <a:bodyPr/>
          <a:lstStyle/>
          <a:p>
            <a:pPr algn="just"/>
            <a:r>
              <a:rPr lang="fr-FR" dirty="0"/>
              <a:t>La GIZ appuie la Tunisie dans 4 secteurs, en mettant particulièrement l’accent sur le développement des régions rurales :</a:t>
            </a:r>
          </a:p>
          <a:p>
            <a:pPr algn="just"/>
            <a:endParaRPr lang="fr-FR" dirty="0"/>
          </a:p>
          <a:p>
            <a:pPr marL="360000" indent="-360000" algn="just">
              <a:buFont typeface="Arial" panose="020B0604020202020204" pitchFamily="34" charset="0"/>
              <a:buChar char="•"/>
            </a:pPr>
            <a:r>
              <a:rPr lang="fr-FR" b="1" dirty="0"/>
              <a:t>Développement économique durable et promotion de l’emploi</a:t>
            </a:r>
          </a:p>
          <a:p>
            <a:pPr marL="360000" indent="-360000" algn="just">
              <a:buFont typeface="Arial" panose="020B0604020202020204" pitchFamily="34" charset="0"/>
              <a:buChar char="•"/>
            </a:pPr>
            <a:r>
              <a:rPr lang="fr-FR" b="1" dirty="0"/>
              <a:t>Energies Renouvelables et Efficacité Energétique</a:t>
            </a:r>
            <a:endParaRPr lang="de-DE" dirty="0"/>
          </a:p>
          <a:p>
            <a:pPr marL="360000" indent="-360000" algn="just">
              <a:buFont typeface="Arial" panose="020B0604020202020204" pitchFamily="34" charset="0"/>
              <a:buChar char="•"/>
            </a:pPr>
            <a:r>
              <a:rPr lang="fr-FR" b="1" dirty="0"/>
              <a:t>Gestion durable des ressources naturelles</a:t>
            </a:r>
          </a:p>
          <a:p>
            <a:pPr marL="360000" indent="-360000" algn="just">
              <a:buFont typeface="Arial" panose="020B0604020202020204" pitchFamily="34" charset="0"/>
              <a:buChar char="•"/>
            </a:pPr>
            <a:r>
              <a:rPr lang="fr-FR" b="1" dirty="0"/>
              <a:t>Développement régional, bonne gouvernance et démocratie</a:t>
            </a:r>
          </a:p>
        </p:txBody>
      </p:sp>
    </p:spTree>
    <p:extLst>
      <p:ext uri="{BB962C8B-B14F-4D97-AF65-F5344CB8AC3E}">
        <p14:creationId xmlns:p14="http://schemas.microsoft.com/office/powerpoint/2010/main" val="2828648175"/>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umsplatzhalter 3"/>
          <p:cNvSpPr>
            <a:spLocks noGrp="1"/>
          </p:cNvSpPr>
          <p:nvPr>
            <p:ph type="dt" sz="half" idx="11"/>
          </p:nvPr>
        </p:nvSpPr>
        <p:spPr/>
        <p:txBody>
          <a:bodyPr/>
          <a:lstStyle/>
          <a:p>
            <a:fld id="{9317A057-C766-48FB-B1EC-CC1898F04EF1}" type="datetime1">
              <a:rPr lang="de-DE" noProof="0" smtClean="0"/>
              <a:t>20.10.2016</a:t>
            </a:fld>
            <a:endParaRPr lang="de-DE" noProof="0"/>
          </a:p>
        </p:txBody>
      </p:sp>
      <p:sp>
        <p:nvSpPr>
          <p:cNvPr id="2" name="Titel 1"/>
          <p:cNvSpPr>
            <a:spLocks noGrp="1"/>
          </p:cNvSpPr>
          <p:nvPr>
            <p:ph type="title"/>
          </p:nvPr>
        </p:nvSpPr>
        <p:spPr>
          <a:xfrm>
            <a:off x="684000" y="3196993"/>
            <a:ext cx="7776000" cy="617928"/>
          </a:xfrm>
        </p:spPr>
        <p:txBody>
          <a:bodyPr/>
          <a:lstStyle/>
          <a:p>
            <a:r>
              <a:rPr lang="fr-FR" sz="3600" b="1" dirty="0">
                <a:solidFill>
                  <a:srgbClr val="C00000"/>
                </a:solidFill>
              </a:rPr>
              <a:t>MERCI POUR VOTRE ATTENTION</a:t>
            </a:r>
          </a:p>
        </p:txBody>
      </p:sp>
      <p:pic>
        <p:nvPicPr>
          <p:cNvPr id="10" name="Picture 2" descr="C:\Users\ascherer\AppData\Local\Temp\Rar$DIa0.413\ELdZ_Tun_Office_Farbe_arab.BMP"/>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51929" y="7641"/>
            <a:ext cx="2117289" cy="1102088"/>
          </a:xfrm>
          <a:prstGeom prst="rect">
            <a:avLst/>
          </a:prstGeom>
          <a:noFill/>
          <a:extLst>
            <a:ext uri="{909E8E84-426E-40DD-AFC4-6F175D3DCCD1}">
              <a14:hiddenFill xmlns:a14="http://schemas.microsoft.com/office/drawing/2010/main">
                <a:solidFill>
                  <a:srgbClr val="FFFFFF"/>
                </a:solidFill>
              </a14:hiddenFill>
            </a:ext>
          </a:extLst>
        </p:spPr>
      </p:pic>
      <p:sp>
        <p:nvSpPr>
          <p:cNvPr id="6" name="Inhaltsplatzhalter 10"/>
          <p:cNvSpPr>
            <a:spLocks noGrp="1"/>
          </p:cNvSpPr>
          <p:nvPr>
            <p:ph idx="1"/>
          </p:nvPr>
        </p:nvSpPr>
        <p:spPr>
          <a:xfrm>
            <a:off x="684000" y="1990800"/>
            <a:ext cx="7776000" cy="4498900"/>
          </a:xfrm>
        </p:spPr>
        <p:txBody>
          <a:bodyPr/>
          <a:lstStyle/>
          <a:p>
            <a:endParaRPr lang="fr-FR" b="1" dirty="0">
              <a:solidFill>
                <a:srgbClr val="C00000"/>
              </a:solidFill>
            </a:endParaRPr>
          </a:p>
          <a:p>
            <a:pPr marL="0" lvl="1" indent="0">
              <a:buNone/>
            </a:pPr>
            <a:endParaRPr lang="fr-FR" dirty="0"/>
          </a:p>
        </p:txBody>
      </p:sp>
    </p:spTree>
    <p:extLst>
      <p:ext uri="{BB962C8B-B14F-4D97-AF65-F5344CB8AC3E}">
        <p14:creationId xmlns:p14="http://schemas.microsoft.com/office/powerpoint/2010/main" val="3736891484"/>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umsplatzhalter 3"/>
          <p:cNvSpPr>
            <a:spLocks noGrp="1"/>
          </p:cNvSpPr>
          <p:nvPr>
            <p:ph type="dt" sz="half" idx="11"/>
          </p:nvPr>
        </p:nvSpPr>
        <p:spPr/>
        <p:txBody>
          <a:bodyPr/>
          <a:lstStyle/>
          <a:p>
            <a:fld id="{9317A057-C766-48FB-B1EC-CC1898F04EF1}" type="datetime1">
              <a:rPr lang="de-DE" noProof="0" smtClean="0"/>
              <a:t>20.10.2016</a:t>
            </a:fld>
            <a:endParaRPr lang="de-DE" noProof="0"/>
          </a:p>
        </p:txBody>
      </p:sp>
      <p:sp>
        <p:nvSpPr>
          <p:cNvPr id="2" name="Titel 1"/>
          <p:cNvSpPr>
            <a:spLocks noGrp="1"/>
          </p:cNvSpPr>
          <p:nvPr>
            <p:ph type="title"/>
          </p:nvPr>
        </p:nvSpPr>
        <p:spPr>
          <a:xfrm>
            <a:off x="684000" y="3196993"/>
            <a:ext cx="7776000" cy="617928"/>
          </a:xfrm>
        </p:spPr>
        <p:txBody>
          <a:bodyPr/>
          <a:lstStyle/>
          <a:p>
            <a:pPr algn="ctr"/>
            <a:r>
              <a:rPr lang="fr-FR" sz="3600" b="1" dirty="0">
                <a:solidFill>
                  <a:srgbClr val="C00000"/>
                </a:solidFill>
              </a:rPr>
              <a:t>ANNEXES</a:t>
            </a:r>
          </a:p>
        </p:txBody>
      </p:sp>
      <p:pic>
        <p:nvPicPr>
          <p:cNvPr id="10" name="Picture 2" descr="C:\Users\ascherer\AppData\Local\Temp\Rar$DIa0.413\ELdZ_Tun_Office_Farbe_arab.BMP"/>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51929" y="7641"/>
            <a:ext cx="2117289" cy="1102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5242620"/>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Subventions APIA</a:t>
            </a:r>
          </a:p>
        </p:txBody>
      </p:sp>
      <p:sp>
        <p:nvSpPr>
          <p:cNvPr id="3" name="Espace réservé de la date 2"/>
          <p:cNvSpPr>
            <a:spLocks noGrp="1"/>
          </p:cNvSpPr>
          <p:nvPr>
            <p:ph type="dt" sz="half" idx="11"/>
          </p:nvPr>
        </p:nvSpPr>
        <p:spPr/>
        <p:txBody>
          <a:bodyPr/>
          <a:lstStyle/>
          <a:p>
            <a:fld id="{9317A057-C766-48FB-B1EC-CC1898F04EF1}" type="datetime1">
              <a:rPr lang="de-DE" noProof="0" smtClean="0"/>
              <a:t>20.10.2016</a:t>
            </a:fld>
            <a:endParaRPr lang="de-DE" noProof="0"/>
          </a:p>
        </p:txBody>
      </p:sp>
      <p:graphicFrame>
        <p:nvGraphicFramePr>
          <p:cNvPr id="5" name="Espace réservé du contenu 4"/>
          <p:cNvGraphicFramePr>
            <a:graphicFrameLocks noGrp="1"/>
          </p:cNvGraphicFramePr>
          <p:nvPr>
            <p:ph idx="1"/>
            <p:extLst>
              <p:ext uri="{D42A27DB-BD31-4B8C-83A1-F6EECF244321}">
                <p14:modId xmlns:p14="http://schemas.microsoft.com/office/powerpoint/2010/main" val="2323010112"/>
              </p:ext>
            </p:extLst>
          </p:nvPr>
        </p:nvGraphicFramePr>
        <p:xfrm>
          <a:off x="684213" y="2675104"/>
          <a:ext cx="7775574" cy="2497286"/>
        </p:xfrm>
        <a:graphic>
          <a:graphicData uri="http://schemas.openxmlformats.org/drawingml/2006/table">
            <a:tbl>
              <a:tblPr firstRow="1" firstCol="1" bandRow="1">
                <a:tableStyleId>{5C22544A-7EE6-4342-B048-85BDC9FD1C3A}</a:tableStyleId>
              </a:tblPr>
              <a:tblGrid>
                <a:gridCol w="2681557">
                  <a:extLst>
                    <a:ext uri="{9D8B030D-6E8A-4147-A177-3AD203B41FA5}">
                      <a16:colId xmlns:a16="http://schemas.microsoft.com/office/drawing/2014/main" val="20000"/>
                    </a:ext>
                  </a:extLst>
                </a:gridCol>
                <a:gridCol w="2502159">
                  <a:extLst>
                    <a:ext uri="{9D8B030D-6E8A-4147-A177-3AD203B41FA5}">
                      <a16:colId xmlns:a16="http://schemas.microsoft.com/office/drawing/2014/main" val="20001"/>
                    </a:ext>
                  </a:extLst>
                </a:gridCol>
                <a:gridCol w="2591858">
                  <a:extLst>
                    <a:ext uri="{9D8B030D-6E8A-4147-A177-3AD203B41FA5}">
                      <a16:colId xmlns:a16="http://schemas.microsoft.com/office/drawing/2014/main" val="20002"/>
                    </a:ext>
                  </a:extLst>
                </a:gridCol>
              </a:tblGrid>
              <a:tr h="617707">
                <a:tc>
                  <a:txBody>
                    <a:bodyPr/>
                    <a:lstStyle/>
                    <a:p>
                      <a:pPr algn="ctr">
                        <a:lnSpc>
                          <a:spcPct val="115000"/>
                        </a:lnSpc>
                        <a:spcAft>
                          <a:spcPts val="400"/>
                        </a:spcAft>
                      </a:pPr>
                      <a:r>
                        <a:rPr lang="fr-FR" sz="1800" dirty="0">
                          <a:effectLst/>
                        </a:rPr>
                        <a:t>Catégorie de l’investissement</a:t>
                      </a:r>
                      <a:endParaRPr lang="fr-FR" sz="3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400"/>
                        </a:spcAft>
                      </a:pPr>
                      <a:r>
                        <a:rPr lang="fr-FR" sz="1800">
                          <a:effectLst/>
                        </a:rPr>
                        <a:t>Prime d’investissement</a:t>
                      </a:r>
                      <a:endParaRPr lang="fr-FR" sz="3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400"/>
                        </a:spcAft>
                      </a:pPr>
                      <a:r>
                        <a:rPr lang="fr-FR" sz="1800">
                          <a:effectLst/>
                        </a:rPr>
                        <a:t>Instruction de la demande</a:t>
                      </a:r>
                      <a:endParaRPr lang="fr-FR" sz="3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617707">
                <a:tc>
                  <a:txBody>
                    <a:bodyPr/>
                    <a:lstStyle/>
                    <a:p>
                      <a:pPr algn="ctr">
                        <a:lnSpc>
                          <a:spcPct val="115000"/>
                        </a:lnSpc>
                        <a:spcAft>
                          <a:spcPts val="400"/>
                        </a:spcAft>
                      </a:pPr>
                      <a:r>
                        <a:rPr lang="fr-FR" sz="1800" dirty="0">
                          <a:effectLst/>
                        </a:rPr>
                        <a:t>A (&lt; 60 000 DT)</a:t>
                      </a:r>
                      <a:endParaRPr lang="fr-FR" sz="3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400"/>
                        </a:spcAft>
                      </a:pPr>
                      <a:r>
                        <a:rPr lang="fr-FR" sz="1800">
                          <a:effectLst/>
                        </a:rPr>
                        <a:t>25%</a:t>
                      </a:r>
                      <a:endParaRPr lang="fr-FR" sz="3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400"/>
                        </a:spcAft>
                      </a:pPr>
                      <a:r>
                        <a:rPr lang="fr-FR" sz="1800">
                          <a:effectLst/>
                        </a:rPr>
                        <a:t>CRDA</a:t>
                      </a:r>
                      <a:endParaRPr lang="fr-FR" sz="3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617707">
                <a:tc>
                  <a:txBody>
                    <a:bodyPr/>
                    <a:lstStyle/>
                    <a:p>
                      <a:pPr algn="ctr">
                        <a:lnSpc>
                          <a:spcPct val="115000"/>
                        </a:lnSpc>
                        <a:spcAft>
                          <a:spcPts val="400"/>
                        </a:spcAft>
                      </a:pPr>
                      <a:r>
                        <a:rPr lang="fr-FR" sz="1800" dirty="0">
                          <a:effectLst/>
                        </a:rPr>
                        <a:t>B (60 000 – 225 000 DT)</a:t>
                      </a:r>
                      <a:endParaRPr lang="fr-FR" sz="3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400"/>
                        </a:spcAft>
                      </a:pPr>
                      <a:r>
                        <a:rPr lang="fr-FR" sz="1800">
                          <a:effectLst/>
                        </a:rPr>
                        <a:t>20%</a:t>
                      </a:r>
                      <a:endParaRPr lang="fr-FR" sz="3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400"/>
                        </a:spcAft>
                      </a:pPr>
                      <a:r>
                        <a:rPr lang="fr-FR" sz="1800">
                          <a:effectLst/>
                        </a:rPr>
                        <a:t>APIA-Directions Régionales</a:t>
                      </a:r>
                      <a:endParaRPr lang="fr-FR" sz="3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r h="617707">
                <a:tc>
                  <a:txBody>
                    <a:bodyPr/>
                    <a:lstStyle/>
                    <a:p>
                      <a:pPr algn="ctr">
                        <a:lnSpc>
                          <a:spcPct val="115000"/>
                        </a:lnSpc>
                        <a:spcAft>
                          <a:spcPts val="400"/>
                        </a:spcAft>
                      </a:pPr>
                      <a:r>
                        <a:rPr lang="fr-FR" sz="1800" dirty="0">
                          <a:effectLst/>
                        </a:rPr>
                        <a:t>C (&gt; 225 000 DT)</a:t>
                      </a:r>
                      <a:endParaRPr lang="fr-FR" sz="3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400"/>
                        </a:spcAft>
                      </a:pPr>
                      <a:r>
                        <a:rPr lang="fr-FR" sz="1800">
                          <a:effectLst/>
                        </a:rPr>
                        <a:t>7%</a:t>
                      </a:r>
                      <a:endParaRPr lang="fr-FR" sz="3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400"/>
                        </a:spcAft>
                      </a:pPr>
                      <a:r>
                        <a:rPr lang="fr-FR" sz="1800" dirty="0">
                          <a:effectLst/>
                        </a:rPr>
                        <a:t>APIA-Siège</a:t>
                      </a:r>
                      <a:endParaRPr lang="fr-FR" sz="3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343752949"/>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umsplatzhalter 3"/>
          <p:cNvSpPr>
            <a:spLocks noGrp="1"/>
          </p:cNvSpPr>
          <p:nvPr>
            <p:ph type="dt" sz="half" idx="11"/>
          </p:nvPr>
        </p:nvSpPr>
        <p:spPr/>
        <p:txBody>
          <a:bodyPr/>
          <a:lstStyle/>
          <a:p>
            <a:fld id="{9317A057-C766-48FB-B1EC-CC1898F04EF1}" type="datetime1">
              <a:rPr lang="de-DE" noProof="0" smtClean="0"/>
              <a:t>20.10.2016</a:t>
            </a:fld>
            <a:endParaRPr lang="de-DE" noProof="0"/>
          </a:p>
        </p:txBody>
      </p:sp>
      <p:sp>
        <p:nvSpPr>
          <p:cNvPr id="2" name="Titel 1"/>
          <p:cNvSpPr>
            <a:spLocks noGrp="1"/>
          </p:cNvSpPr>
          <p:nvPr>
            <p:ph type="title"/>
          </p:nvPr>
        </p:nvSpPr>
        <p:spPr>
          <a:xfrm>
            <a:off x="482885" y="1425144"/>
            <a:ext cx="8301519" cy="617928"/>
          </a:xfrm>
        </p:spPr>
        <p:txBody>
          <a:bodyPr/>
          <a:lstStyle/>
          <a:p>
            <a:r>
              <a:rPr lang="fr-FR" dirty="0"/>
              <a:t>Projets Développement du Marché Solaire &amp; REACTIVATE</a:t>
            </a:r>
            <a:endParaRPr lang="de-DE" dirty="0"/>
          </a:p>
        </p:txBody>
      </p:sp>
      <p:graphicFrame>
        <p:nvGraphicFramePr>
          <p:cNvPr id="5" name="Espace réservé du contenu 4"/>
          <p:cNvGraphicFramePr>
            <a:graphicFrameLocks noGrp="1"/>
          </p:cNvGraphicFramePr>
          <p:nvPr>
            <p:ph idx="1"/>
            <p:extLst>
              <p:ext uri="{D42A27DB-BD31-4B8C-83A1-F6EECF244321}">
                <p14:modId xmlns:p14="http://schemas.microsoft.com/office/powerpoint/2010/main" val="392375465"/>
              </p:ext>
            </p:extLst>
          </p:nvPr>
        </p:nvGraphicFramePr>
        <p:xfrm>
          <a:off x="684213" y="2447925"/>
          <a:ext cx="7775575" cy="38163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68552720"/>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79155" y="2911308"/>
            <a:ext cx="7776000" cy="617928"/>
          </a:xfrm>
        </p:spPr>
        <p:txBody>
          <a:bodyPr/>
          <a:lstStyle/>
          <a:p>
            <a:r>
              <a:rPr lang="fr-FR" dirty="0"/>
              <a:t>La technologie et les applications</a:t>
            </a:r>
          </a:p>
        </p:txBody>
      </p:sp>
      <p:sp>
        <p:nvSpPr>
          <p:cNvPr id="3" name="Espace réservé de la date 2"/>
          <p:cNvSpPr>
            <a:spLocks noGrp="1"/>
          </p:cNvSpPr>
          <p:nvPr>
            <p:ph type="dt" sz="half" idx="11"/>
          </p:nvPr>
        </p:nvSpPr>
        <p:spPr/>
        <p:txBody>
          <a:bodyPr/>
          <a:lstStyle/>
          <a:p>
            <a:fld id="{9317A057-C766-48FB-B1EC-CC1898F04EF1}" type="datetime1">
              <a:rPr lang="de-DE" noProof="0" smtClean="0"/>
              <a:t>20.10.2016</a:t>
            </a:fld>
            <a:endParaRPr lang="de-DE" noProof="0"/>
          </a:p>
        </p:txBody>
      </p:sp>
    </p:spTree>
    <p:extLst>
      <p:ext uri="{BB962C8B-B14F-4D97-AF65-F5344CB8AC3E}">
        <p14:creationId xmlns:p14="http://schemas.microsoft.com/office/powerpoint/2010/main" val="423747324"/>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Types d’installations dans les secteurs agricole/agro</a:t>
            </a:r>
          </a:p>
        </p:txBody>
      </p:sp>
      <p:sp>
        <p:nvSpPr>
          <p:cNvPr id="3" name="Espace réservé de la date 2"/>
          <p:cNvSpPr>
            <a:spLocks noGrp="1"/>
          </p:cNvSpPr>
          <p:nvPr>
            <p:ph type="dt" sz="half" idx="11"/>
          </p:nvPr>
        </p:nvSpPr>
        <p:spPr/>
        <p:txBody>
          <a:bodyPr/>
          <a:lstStyle/>
          <a:p>
            <a:fld id="{9317A057-C766-48FB-B1EC-CC1898F04EF1}" type="datetime1">
              <a:rPr lang="de-DE" noProof="0" smtClean="0"/>
              <a:t>20.10.2016</a:t>
            </a:fld>
            <a:endParaRPr lang="de-DE" noProof="0"/>
          </a:p>
        </p:txBody>
      </p:sp>
      <p:graphicFrame>
        <p:nvGraphicFramePr>
          <p:cNvPr id="4" name="Diagramme 3"/>
          <p:cNvGraphicFramePr/>
          <p:nvPr>
            <p:extLst>
              <p:ext uri="{D42A27DB-BD31-4B8C-83A1-F6EECF244321}">
                <p14:modId xmlns:p14="http://schemas.microsoft.com/office/powerpoint/2010/main" val="3983576018"/>
              </p:ext>
            </p:extLst>
          </p:nvPr>
        </p:nvGraphicFramePr>
        <p:xfrm>
          <a:off x="343736" y="2178122"/>
          <a:ext cx="8800264" cy="440287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79778402"/>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Consommation électrique et potentiel PV dans le secteur agricole</a:t>
            </a:r>
          </a:p>
        </p:txBody>
      </p:sp>
      <p:sp>
        <p:nvSpPr>
          <p:cNvPr id="3" name="Espace réservé de la date 2"/>
          <p:cNvSpPr>
            <a:spLocks noGrp="1"/>
          </p:cNvSpPr>
          <p:nvPr>
            <p:ph type="dt" sz="half" idx="11"/>
          </p:nvPr>
        </p:nvSpPr>
        <p:spPr/>
        <p:txBody>
          <a:bodyPr/>
          <a:lstStyle/>
          <a:p>
            <a:fld id="{9317A057-C766-48FB-B1EC-CC1898F04EF1}" type="datetime1">
              <a:rPr lang="de-DE" noProof="0" smtClean="0"/>
              <a:t>20.10.2016</a:t>
            </a:fld>
            <a:endParaRPr lang="de-DE" noProof="0"/>
          </a:p>
        </p:txBody>
      </p:sp>
      <p:sp>
        <p:nvSpPr>
          <p:cNvPr id="4" name="Espace réservé du contenu 3"/>
          <p:cNvSpPr>
            <a:spLocks noGrp="1"/>
          </p:cNvSpPr>
          <p:nvPr>
            <p:ph idx="1"/>
          </p:nvPr>
        </p:nvSpPr>
        <p:spPr>
          <a:xfrm>
            <a:off x="684000" y="5095981"/>
            <a:ext cx="7776000" cy="911163"/>
          </a:xfrm>
        </p:spPr>
        <p:txBody>
          <a:bodyPr/>
          <a:lstStyle/>
          <a:p>
            <a:pPr marL="285750" indent="-285750">
              <a:buFont typeface="Wingdings" panose="05000000000000000000" pitchFamily="2" charset="2"/>
              <a:buChar char="à"/>
            </a:pPr>
            <a:r>
              <a:rPr lang="fr-FR" dirty="0">
                <a:sym typeface="Wingdings" panose="05000000000000000000" pitchFamily="2" charset="2"/>
              </a:rPr>
              <a:t>Un fort potentiel existe surtout au niveau de la moyenne tension       (</a:t>
            </a:r>
            <a:r>
              <a:rPr lang="fr-FR" b="1" dirty="0">
                <a:sym typeface="Wingdings" panose="05000000000000000000" pitchFamily="2" charset="2"/>
              </a:rPr>
              <a:t>315 MW cumulés </a:t>
            </a:r>
            <a:r>
              <a:rPr lang="fr-FR" dirty="0">
                <a:sym typeface="Wingdings" panose="05000000000000000000" pitchFamily="2" charset="2"/>
              </a:rPr>
              <a:t>pour les secteurs agricoles et agroalimentaires)</a:t>
            </a:r>
          </a:p>
          <a:p>
            <a:pPr marL="285750" indent="-285750">
              <a:buFont typeface="Wingdings" panose="05000000000000000000" pitchFamily="2" charset="2"/>
              <a:buChar char="à"/>
            </a:pPr>
            <a:r>
              <a:rPr lang="fr-FR" dirty="0">
                <a:sym typeface="Wingdings" panose="05000000000000000000" pitchFamily="2" charset="2"/>
              </a:rPr>
              <a:t>Investissements dans le pompage solaire et des applications en BT peuvent être attractifs aussi </a:t>
            </a:r>
          </a:p>
          <a:p>
            <a:pPr marL="285750" indent="-285750">
              <a:buFont typeface="Wingdings" panose="05000000000000000000" pitchFamily="2" charset="2"/>
              <a:buChar char="à"/>
            </a:pPr>
            <a:endParaRPr lang="fr-FR" dirty="0"/>
          </a:p>
        </p:txBody>
      </p:sp>
      <p:graphicFrame>
        <p:nvGraphicFramePr>
          <p:cNvPr id="7" name="Espace réservé du contenu 10"/>
          <p:cNvGraphicFramePr>
            <a:graphicFrameLocks/>
          </p:cNvGraphicFramePr>
          <p:nvPr>
            <p:extLst>
              <p:ext uri="{D42A27DB-BD31-4B8C-83A1-F6EECF244321}">
                <p14:modId xmlns:p14="http://schemas.microsoft.com/office/powerpoint/2010/main" val="4197959153"/>
              </p:ext>
            </p:extLst>
          </p:nvPr>
        </p:nvGraphicFramePr>
        <p:xfrm>
          <a:off x="684423" y="2442819"/>
          <a:ext cx="7775577" cy="2270760"/>
        </p:xfrm>
        <a:graphic>
          <a:graphicData uri="http://schemas.openxmlformats.org/drawingml/2006/table">
            <a:tbl>
              <a:tblPr firstRow="1" bandRow="1">
                <a:tableStyleId>{5C22544A-7EE6-4342-B048-85BDC9FD1C3A}</a:tableStyleId>
              </a:tblPr>
              <a:tblGrid>
                <a:gridCol w="2196147">
                  <a:extLst>
                    <a:ext uri="{9D8B030D-6E8A-4147-A177-3AD203B41FA5}">
                      <a16:colId xmlns:a16="http://schemas.microsoft.com/office/drawing/2014/main" val="1760329180"/>
                    </a:ext>
                  </a:extLst>
                </a:gridCol>
                <a:gridCol w="1722462">
                  <a:extLst>
                    <a:ext uri="{9D8B030D-6E8A-4147-A177-3AD203B41FA5}">
                      <a16:colId xmlns:a16="http://schemas.microsoft.com/office/drawing/2014/main" val="3514452526"/>
                    </a:ext>
                  </a:extLst>
                </a:gridCol>
                <a:gridCol w="2012398">
                  <a:extLst>
                    <a:ext uri="{9D8B030D-6E8A-4147-A177-3AD203B41FA5}">
                      <a16:colId xmlns:a16="http://schemas.microsoft.com/office/drawing/2014/main" val="354681862"/>
                    </a:ext>
                  </a:extLst>
                </a:gridCol>
                <a:gridCol w="1844570">
                  <a:extLst>
                    <a:ext uri="{9D8B030D-6E8A-4147-A177-3AD203B41FA5}">
                      <a16:colId xmlns:a16="http://schemas.microsoft.com/office/drawing/2014/main" val="2530962320"/>
                    </a:ext>
                  </a:extLst>
                </a:gridCol>
              </a:tblGrid>
              <a:tr h="370840">
                <a:tc>
                  <a:txBody>
                    <a:bodyPr/>
                    <a:lstStyle/>
                    <a:p>
                      <a:endParaRPr lang="fr-FR" sz="1600" dirty="0"/>
                    </a:p>
                  </a:txBody>
                  <a:tcPr/>
                </a:tc>
                <a:tc>
                  <a:txBody>
                    <a:bodyPr/>
                    <a:lstStyle/>
                    <a:p>
                      <a:r>
                        <a:rPr lang="fr-FR" sz="1600" dirty="0"/>
                        <a:t>Basse Tension</a:t>
                      </a:r>
                    </a:p>
                  </a:txBody>
                  <a:tcPr/>
                </a:tc>
                <a:tc>
                  <a:txBody>
                    <a:bodyPr/>
                    <a:lstStyle/>
                    <a:p>
                      <a:r>
                        <a:rPr lang="fr-FR" sz="1600" dirty="0"/>
                        <a:t>Moyenne Tension</a:t>
                      </a:r>
                    </a:p>
                  </a:txBody>
                  <a:tcPr/>
                </a:tc>
                <a:tc>
                  <a:txBody>
                    <a:bodyPr/>
                    <a:lstStyle/>
                    <a:p>
                      <a:r>
                        <a:rPr lang="fr-FR" sz="1600" dirty="0"/>
                        <a:t>Pompage</a:t>
                      </a:r>
                    </a:p>
                  </a:txBody>
                  <a:tcPr/>
                </a:tc>
                <a:extLst>
                  <a:ext uri="{0D108BD9-81ED-4DB2-BD59-A6C34878D82A}">
                    <a16:rowId xmlns:a16="http://schemas.microsoft.com/office/drawing/2014/main" val="3955862511"/>
                  </a:ext>
                </a:extLst>
              </a:tr>
              <a:tr h="370840">
                <a:tc>
                  <a:txBody>
                    <a:bodyPr/>
                    <a:lstStyle/>
                    <a:p>
                      <a:r>
                        <a:rPr lang="fr-FR" sz="1600" dirty="0">
                          <a:solidFill>
                            <a:srgbClr val="C80F0F"/>
                          </a:solidFill>
                        </a:rPr>
                        <a:t>Nombre d’abonnés</a:t>
                      </a:r>
                    </a:p>
                  </a:txBody>
                  <a:tcPr/>
                </a:tc>
                <a:tc>
                  <a:txBody>
                    <a:bodyPr/>
                    <a:lstStyle/>
                    <a:p>
                      <a:r>
                        <a:rPr lang="fr-FR" sz="1600" dirty="0">
                          <a:solidFill>
                            <a:srgbClr val="6E6452"/>
                          </a:solidFill>
                        </a:rPr>
                        <a:t>411 900</a:t>
                      </a:r>
                    </a:p>
                  </a:txBody>
                  <a:tcPr/>
                </a:tc>
                <a:tc>
                  <a:txBody>
                    <a:bodyPr/>
                    <a:lstStyle/>
                    <a:p>
                      <a:r>
                        <a:rPr lang="fr-FR" sz="1600" dirty="0">
                          <a:solidFill>
                            <a:srgbClr val="6E6452"/>
                          </a:solidFill>
                        </a:rPr>
                        <a:t>3</a:t>
                      </a:r>
                      <a:r>
                        <a:rPr lang="fr-FR" sz="1600" baseline="0" dirty="0">
                          <a:solidFill>
                            <a:srgbClr val="6E6452"/>
                          </a:solidFill>
                        </a:rPr>
                        <a:t> 780</a:t>
                      </a:r>
                      <a:endParaRPr lang="fr-FR" sz="1600" dirty="0">
                        <a:solidFill>
                          <a:srgbClr val="6E6452"/>
                        </a:solidFill>
                      </a:endParaRPr>
                    </a:p>
                  </a:txBody>
                  <a:tcPr/>
                </a:tc>
                <a:tc>
                  <a:txBody>
                    <a:bodyPr/>
                    <a:lstStyle/>
                    <a:p>
                      <a:r>
                        <a:rPr lang="fr-FR" sz="1600" dirty="0">
                          <a:solidFill>
                            <a:srgbClr val="6E6452"/>
                          </a:solidFill>
                        </a:rPr>
                        <a:t>137</a:t>
                      </a:r>
                      <a:r>
                        <a:rPr lang="fr-FR" sz="1600" baseline="0" dirty="0">
                          <a:solidFill>
                            <a:srgbClr val="6E6452"/>
                          </a:solidFill>
                        </a:rPr>
                        <a:t> 700</a:t>
                      </a:r>
                      <a:endParaRPr lang="fr-FR" sz="1600" dirty="0">
                        <a:solidFill>
                          <a:srgbClr val="6E6452"/>
                        </a:solidFill>
                      </a:endParaRPr>
                    </a:p>
                  </a:txBody>
                  <a:tcPr/>
                </a:tc>
                <a:extLst>
                  <a:ext uri="{0D108BD9-81ED-4DB2-BD59-A6C34878D82A}">
                    <a16:rowId xmlns:a16="http://schemas.microsoft.com/office/drawing/2014/main" val="3275808137"/>
                  </a:ext>
                </a:extLst>
              </a:tr>
              <a:tr h="370840">
                <a:tc>
                  <a:txBody>
                    <a:bodyPr/>
                    <a:lstStyle/>
                    <a:p>
                      <a:r>
                        <a:rPr lang="fr-FR" sz="1600" dirty="0">
                          <a:solidFill>
                            <a:srgbClr val="C80F0F"/>
                          </a:solidFill>
                        </a:rPr>
                        <a:t>Consommation</a:t>
                      </a:r>
                      <a:r>
                        <a:rPr lang="fr-FR" sz="1600" baseline="0" dirty="0">
                          <a:solidFill>
                            <a:srgbClr val="C80F0F"/>
                          </a:solidFill>
                        </a:rPr>
                        <a:t> moyenne par client</a:t>
                      </a:r>
                      <a:endParaRPr lang="fr-FR" sz="1600" dirty="0">
                        <a:solidFill>
                          <a:srgbClr val="C80F0F"/>
                        </a:solidFill>
                      </a:endParaRPr>
                    </a:p>
                  </a:txBody>
                  <a:tcPr/>
                </a:tc>
                <a:tc>
                  <a:txBody>
                    <a:bodyPr/>
                    <a:lstStyle/>
                    <a:p>
                      <a:r>
                        <a:rPr lang="fr-FR" sz="1600" dirty="0">
                          <a:solidFill>
                            <a:srgbClr val="6E6452"/>
                          </a:solidFill>
                        </a:rPr>
                        <a:t>1</a:t>
                      </a:r>
                      <a:r>
                        <a:rPr lang="fr-FR" sz="1600" baseline="0" dirty="0">
                          <a:solidFill>
                            <a:srgbClr val="6E6452"/>
                          </a:solidFill>
                        </a:rPr>
                        <a:t> 870 kWh/an</a:t>
                      </a:r>
                      <a:endParaRPr lang="fr-FR" sz="1600" dirty="0">
                        <a:solidFill>
                          <a:srgbClr val="6E6452"/>
                        </a:solidFill>
                      </a:endParaRPr>
                    </a:p>
                  </a:txBody>
                  <a:tcPr/>
                </a:tc>
                <a:tc>
                  <a:txBody>
                    <a:bodyPr/>
                    <a:lstStyle/>
                    <a:p>
                      <a:r>
                        <a:rPr lang="fr-FR" sz="1600" dirty="0">
                          <a:solidFill>
                            <a:srgbClr val="6E6452"/>
                          </a:solidFill>
                        </a:rPr>
                        <a:t>147</a:t>
                      </a:r>
                      <a:r>
                        <a:rPr lang="fr-FR" sz="1600" baseline="0" dirty="0">
                          <a:solidFill>
                            <a:srgbClr val="6E6452"/>
                          </a:solidFill>
                        </a:rPr>
                        <a:t> 000 kWh/an</a:t>
                      </a:r>
                      <a:endParaRPr lang="fr-FR" sz="1600" dirty="0">
                        <a:solidFill>
                          <a:srgbClr val="6E6452"/>
                        </a:solidFill>
                      </a:endParaRPr>
                    </a:p>
                  </a:txBody>
                  <a:tcPr/>
                </a:tc>
                <a:tc>
                  <a:txBody>
                    <a:bodyPr/>
                    <a:lstStyle/>
                    <a:p>
                      <a:r>
                        <a:rPr lang="fr-FR" sz="1600" dirty="0">
                          <a:solidFill>
                            <a:srgbClr val="6E6452"/>
                          </a:solidFill>
                        </a:rPr>
                        <a:t>N/A</a:t>
                      </a:r>
                    </a:p>
                  </a:txBody>
                  <a:tcPr/>
                </a:tc>
                <a:extLst>
                  <a:ext uri="{0D108BD9-81ED-4DB2-BD59-A6C34878D82A}">
                    <a16:rowId xmlns:a16="http://schemas.microsoft.com/office/drawing/2014/main" val="3681329665"/>
                  </a:ext>
                </a:extLst>
              </a:tr>
              <a:tr h="370840">
                <a:tc>
                  <a:txBody>
                    <a:bodyPr/>
                    <a:lstStyle/>
                    <a:p>
                      <a:r>
                        <a:rPr lang="fr-FR" sz="1600" dirty="0">
                          <a:solidFill>
                            <a:srgbClr val="C80F0F"/>
                          </a:solidFill>
                        </a:rPr>
                        <a:t>Potentiel PV</a:t>
                      </a:r>
                    </a:p>
                  </a:txBody>
                  <a:tcPr/>
                </a:tc>
                <a:tc>
                  <a:txBody>
                    <a:bodyPr/>
                    <a:lstStyle/>
                    <a:p>
                      <a:r>
                        <a:rPr lang="fr-FR" sz="1600" dirty="0">
                          <a:solidFill>
                            <a:srgbClr val="6E6452"/>
                          </a:solidFill>
                        </a:rPr>
                        <a:t>11 MW</a:t>
                      </a:r>
                    </a:p>
                  </a:txBody>
                  <a:tcPr/>
                </a:tc>
                <a:tc>
                  <a:txBody>
                    <a:bodyPr/>
                    <a:lstStyle/>
                    <a:p>
                      <a:r>
                        <a:rPr lang="fr-FR" sz="1600" dirty="0">
                          <a:solidFill>
                            <a:srgbClr val="6E6452"/>
                          </a:solidFill>
                        </a:rPr>
                        <a:t>155 MW</a:t>
                      </a:r>
                    </a:p>
                  </a:txBody>
                  <a:tcPr/>
                </a:tc>
                <a:tc>
                  <a:txBody>
                    <a:bodyPr/>
                    <a:lstStyle/>
                    <a:p>
                      <a:r>
                        <a:rPr lang="fr-FR" sz="1600" dirty="0">
                          <a:solidFill>
                            <a:srgbClr val="6E6452"/>
                          </a:solidFill>
                        </a:rPr>
                        <a:t>24 MW</a:t>
                      </a:r>
                    </a:p>
                  </a:txBody>
                  <a:tcPr/>
                </a:tc>
                <a:extLst>
                  <a:ext uri="{0D108BD9-81ED-4DB2-BD59-A6C34878D82A}">
                    <a16:rowId xmlns:a16="http://schemas.microsoft.com/office/drawing/2014/main" val="1673109213"/>
                  </a:ext>
                </a:extLst>
              </a:tr>
              <a:tr h="370840">
                <a:tc>
                  <a:txBody>
                    <a:bodyPr/>
                    <a:lstStyle/>
                    <a:p>
                      <a:r>
                        <a:rPr lang="fr-FR" sz="1600" dirty="0">
                          <a:solidFill>
                            <a:srgbClr val="C80F0F"/>
                          </a:solidFill>
                        </a:rPr>
                        <a:t>Puissance</a:t>
                      </a:r>
                      <a:r>
                        <a:rPr lang="fr-FR" sz="1600" baseline="0" dirty="0">
                          <a:solidFill>
                            <a:srgbClr val="C80F0F"/>
                          </a:solidFill>
                        </a:rPr>
                        <a:t> moyenne par installation PV</a:t>
                      </a:r>
                      <a:endParaRPr lang="fr-FR" sz="1600" dirty="0">
                        <a:solidFill>
                          <a:srgbClr val="C80F0F"/>
                        </a:solidFill>
                      </a:endParaRPr>
                    </a:p>
                  </a:txBody>
                  <a:tcPr/>
                </a:tc>
                <a:tc>
                  <a:txBody>
                    <a:bodyPr/>
                    <a:lstStyle/>
                    <a:p>
                      <a:r>
                        <a:rPr lang="fr-FR" sz="1600" dirty="0">
                          <a:solidFill>
                            <a:srgbClr val="6E6452"/>
                          </a:solidFill>
                        </a:rPr>
                        <a:t>1 </a:t>
                      </a:r>
                      <a:r>
                        <a:rPr lang="fr-FR" sz="1600" dirty="0" err="1">
                          <a:solidFill>
                            <a:srgbClr val="6E6452"/>
                          </a:solidFill>
                        </a:rPr>
                        <a:t>kWc</a:t>
                      </a:r>
                      <a:endParaRPr lang="fr-FR" sz="1600" dirty="0">
                        <a:solidFill>
                          <a:srgbClr val="6E6452"/>
                        </a:solidFill>
                      </a:endParaRPr>
                    </a:p>
                  </a:txBody>
                  <a:tcPr/>
                </a:tc>
                <a:tc>
                  <a:txBody>
                    <a:bodyPr/>
                    <a:lstStyle/>
                    <a:p>
                      <a:r>
                        <a:rPr lang="fr-FR" sz="1600" dirty="0">
                          <a:solidFill>
                            <a:srgbClr val="6E6452"/>
                          </a:solidFill>
                        </a:rPr>
                        <a:t>85 </a:t>
                      </a:r>
                      <a:r>
                        <a:rPr lang="fr-FR" sz="1600" dirty="0" err="1">
                          <a:solidFill>
                            <a:srgbClr val="6E6452"/>
                          </a:solidFill>
                        </a:rPr>
                        <a:t>kWc</a:t>
                      </a:r>
                      <a:endParaRPr lang="fr-FR" sz="1600" dirty="0">
                        <a:solidFill>
                          <a:srgbClr val="6E6452"/>
                        </a:solidFill>
                      </a:endParaRPr>
                    </a:p>
                  </a:txBody>
                  <a:tcPr/>
                </a:tc>
                <a:tc>
                  <a:txBody>
                    <a:bodyPr/>
                    <a:lstStyle/>
                    <a:p>
                      <a:r>
                        <a:rPr lang="fr-FR" sz="1600" dirty="0">
                          <a:solidFill>
                            <a:srgbClr val="6E6452"/>
                          </a:solidFill>
                        </a:rPr>
                        <a:t>N/A</a:t>
                      </a:r>
                    </a:p>
                  </a:txBody>
                  <a:tcPr/>
                </a:tc>
                <a:extLst>
                  <a:ext uri="{0D108BD9-81ED-4DB2-BD59-A6C34878D82A}">
                    <a16:rowId xmlns:a16="http://schemas.microsoft.com/office/drawing/2014/main" val="876822902"/>
                  </a:ext>
                </a:extLst>
              </a:tr>
            </a:tbl>
          </a:graphicData>
        </a:graphic>
      </p:graphicFrame>
      <p:sp>
        <p:nvSpPr>
          <p:cNvPr id="5" name="Ellipse 4"/>
          <p:cNvSpPr/>
          <p:nvPr/>
        </p:nvSpPr>
        <p:spPr bwMode="auto">
          <a:xfrm>
            <a:off x="4489806" y="3681535"/>
            <a:ext cx="1191802" cy="493159"/>
          </a:xfrm>
          <a:prstGeom prst="ellipse">
            <a:avLst/>
          </a:prstGeom>
          <a:noFill/>
          <a:ln w="28575" cap="flat" cmpd="sng" algn="ctr">
            <a:solidFill>
              <a:srgbClr val="C80F0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2200" b="1" i="0" u="none" strike="noStrike" cap="none" normalizeH="0" baseline="0">
              <a:ln>
                <a:noFill/>
              </a:ln>
              <a:solidFill>
                <a:srgbClr val="999999"/>
              </a:solidFill>
              <a:effectLst/>
              <a:latin typeface="Arial" charset="0"/>
            </a:endParaRPr>
          </a:p>
        </p:txBody>
      </p:sp>
    </p:spTree>
    <p:extLst>
      <p:ext uri="{BB962C8B-B14F-4D97-AF65-F5344CB8AC3E}">
        <p14:creationId xmlns:p14="http://schemas.microsoft.com/office/powerpoint/2010/main" val="3767774046"/>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Composition d’une installation PV </a:t>
            </a:r>
          </a:p>
        </p:txBody>
      </p:sp>
      <p:sp>
        <p:nvSpPr>
          <p:cNvPr id="3" name="Espace réservé de la date 2"/>
          <p:cNvSpPr>
            <a:spLocks noGrp="1"/>
          </p:cNvSpPr>
          <p:nvPr>
            <p:ph type="dt" sz="half" idx="11"/>
          </p:nvPr>
        </p:nvSpPr>
        <p:spPr/>
        <p:txBody>
          <a:bodyPr/>
          <a:lstStyle/>
          <a:p>
            <a:fld id="{9317A057-C766-48FB-B1EC-CC1898F04EF1}" type="datetime1">
              <a:rPr lang="de-DE" noProof="0" smtClean="0"/>
              <a:t>20.10.2016</a:t>
            </a:fld>
            <a:endParaRPr lang="de-DE" noProof="0"/>
          </a:p>
        </p:txBody>
      </p:sp>
      <p:sp>
        <p:nvSpPr>
          <p:cNvPr id="5" name="Espace réservé du contenu 4"/>
          <p:cNvSpPr>
            <a:spLocks noGrp="1"/>
          </p:cNvSpPr>
          <p:nvPr>
            <p:ph idx="1"/>
          </p:nvPr>
        </p:nvSpPr>
        <p:spPr>
          <a:xfrm>
            <a:off x="684000" y="2101128"/>
            <a:ext cx="4740755" cy="3816000"/>
          </a:xfrm>
        </p:spPr>
        <p:txBody>
          <a:bodyPr/>
          <a:lstStyle/>
          <a:p>
            <a:pPr marL="285750" indent="-285750">
              <a:buFont typeface="Arial" panose="020B0604020202020204" pitchFamily="34" charset="0"/>
              <a:buChar char="•"/>
            </a:pPr>
            <a:r>
              <a:rPr lang="fr-FR" dirty="0">
                <a:solidFill>
                  <a:srgbClr val="C80F0F"/>
                </a:solidFill>
              </a:rPr>
              <a:t>Panneaux solaires </a:t>
            </a:r>
            <a:r>
              <a:rPr lang="fr-FR" dirty="0"/>
              <a:t>: composés de cellules PV, convertissent l’énergie solaire en courant électrique continu</a:t>
            </a:r>
          </a:p>
          <a:p>
            <a:pPr marL="285750" indent="-285750">
              <a:buFont typeface="Arial" panose="020B0604020202020204" pitchFamily="34" charset="0"/>
              <a:buChar char="•"/>
            </a:pPr>
            <a:r>
              <a:rPr lang="fr-FR" dirty="0">
                <a:solidFill>
                  <a:srgbClr val="C80F0F"/>
                </a:solidFill>
              </a:rPr>
              <a:t>Onduleur </a:t>
            </a:r>
            <a:r>
              <a:rPr lang="fr-FR" dirty="0"/>
              <a:t>: conversion du courant continu en courant alternatif </a:t>
            </a:r>
          </a:p>
          <a:p>
            <a:pPr marL="285750" indent="-285750">
              <a:buFont typeface="Arial" panose="020B0604020202020204" pitchFamily="34" charset="0"/>
              <a:buChar char="•"/>
            </a:pPr>
            <a:r>
              <a:rPr lang="fr-FR" dirty="0">
                <a:solidFill>
                  <a:srgbClr val="C80F0F"/>
                </a:solidFill>
              </a:rPr>
              <a:t>Compteur de production </a:t>
            </a:r>
            <a:r>
              <a:rPr lang="fr-FR" dirty="0"/>
              <a:t>: comptage de l’énergie photovoltaïque produite (injectée sur le réseau électrique)</a:t>
            </a:r>
          </a:p>
          <a:p>
            <a:pPr marL="285750" indent="-285750">
              <a:buFont typeface="Arial" panose="020B0604020202020204" pitchFamily="34" charset="0"/>
              <a:buChar char="•"/>
            </a:pPr>
            <a:r>
              <a:rPr lang="fr-FR" dirty="0">
                <a:solidFill>
                  <a:srgbClr val="C80F0F"/>
                </a:solidFill>
              </a:rPr>
              <a:t>Compteur de consommation </a:t>
            </a:r>
            <a:r>
              <a:rPr lang="fr-FR" dirty="0"/>
              <a:t>: comptage de l’énergie électrique consommée à partir du réseau électrique</a:t>
            </a:r>
          </a:p>
          <a:p>
            <a:pPr marL="285750" indent="-285750">
              <a:buFont typeface="Arial" panose="020B0604020202020204" pitchFamily="34" charset="0"/>
              <a:buChar char="•"/>
            </a:pPr>
            <a:r>
              <a:rPr lang="fr-FR" dirty="0"/>
              <a:t>Structures, câbles électriques et accessoires, (batteries)</a:t>
            </a:r>
          </a:p>
        </p:txBody>
      </p:sp>
      <p:pic>
        <p:nvPicPr>
          <p:cNvPr id="6" name="Image 5"/>
          <p:cNvPicPr>
            <a:picLocks noChangeAspect="1"/>
          </p:cNvPicPr>
          <p:nvPr/>
        </p:nvPicPr>
        <p:blipFill>
          <a:blip r:embed="rId2"/>
          <a:stretch>
            <a:fillRect/>
          </a:stretch>
        </p:blipFill>
        <p:spPr>
          <a:xfrm>
            <a:off x="5424755" y="4009128"/>
            <a:ext cx="3575407" cy="2425766"/>
          </a:xfrm>
          <a:prstGeom prst="rect">
            <a:avLst/>
          </a:prstGeom>
        </p:spPr>
      </p:pic>
      <p:sp>
        <p:nvSpPr>
          <p:cNvPr id="7" name="ZoneTexte 6"/>
          <p:cNvSpPr txBox="1"/>
          <p:nvPr/>
        </p:nvSpPr>
        <p:spPr>
          <a:xfrm>
            <a:off x="6033882" y="2085780"/>
            <a:ext cx="2809214" cy="646331"/>
          </a:xfrm>
          <a:prstGeom prst="rect">
            <a:avLst/>
          </a:prstGeom>
          <a:noFill/>
        </p:spPr>
        <p:txBody>
          <a:bodyPr wrap="square" rtlCol="0">
            <a:spAutoFit/>
          </a:bodyPr>
          <a:lstStyle/>
          <a:p>
            <a:r>
              <a:rPr lang="fr-FR" sz="1800" b="0" dirty="0">
                <a:solidFill>
                  <a:srgbClr val="6E6452"/>
                </a:solidFill>
                <a:latin typeface="+mn-lt"/>
              </a:rPr>
              <a:t>Coût d’installation: </a:t>
            </a:r>
          </a:p>
          <a:p>
            <a:r>
              <a:rPr lang="fr-FR" sz="1800" b="0" dirty="0">
                <a:solidFill>
                  <a:srgbClr val="6E6452"/>
                </a:solidFill>
                <a:latin typeface="+mn-lt"/>
              </a:rPr>
              <a:t>3 000 - 3 500 DT / </a:t>
            </a:r>
            <a:r>
              <a:rPr lang="fr-FR" sz="1800" b="0" dirty="0" err="1">
                <a:solidFill>
                  <a:srgbClr val="6E6452"/>
                </a:solidFill>
                <a:latin typeface="+mn-lt"/>
              </a:rPr>
              <a:t>kWc</a:t>
            </a:r>
            <a:endParaRPr lang="fr-FR" sz="1800" b="0" dirty="0">
              <a:solidFill>
                <a:srgbClr val="6E6452"/>
              </a:solidFill>
              <a:latin typeface="+mn-lt"/>
            </a:endParaRPr>
          </a:p>
        </p:txBody>
      </p:sp>
      <p:sp>
        <p:nvSpPr>
          <p:cNvPr id="4" name="Rectangle à coins arrondis 3"/>
          <p:cNvSpPr/>
          <p:nvPr/>
        </p:nvSpPr>
        <p:spPr bwMode="auto">
          <a:xfrm>
            <a:off x="457200" y="3725694"/>
            <a:ext cx="4967555" cy="2062263"/>
          </a:xfrm>
          <a:prstGeom prst="roundRect">
            <a:avLst/>
          </a:prstGeom>
          <a:noFill/>
          <a:ln w="19050" cap="flat" cmpd="sng" algn="ctr">
            <a:solidFill>
              <a:srgbClr val="C80F0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2200" b="1" i="0" u="none" strike="noStrike" cap="none" normalizeH="0" baseline="0">
              <a:ln>
                <a:noFill/>
              </a:ln>
              <a:solidFill>
                <a:srgbClr val="999999"/>
              </a:solidFill>
              <a:effectLst/>
              <a:latin typeface="Arial" charset="0"/>
            </a:endParaRPr>
          </a:p>
        </p:txBody>
      </p:sp>
    </p:spTree>
    <p:extLst>
      <p:ext uri="{BB962C8B-B14F-4D97-AF65-F5344CB8AC3E}">
        <p14:creationId xmlns:p14="http://schemas.microsoft.com/office/powerpoint/2010/main" val="3407678752"/>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Conditions pour une installation PV</a:t>
            </a:r>
          </a:p>
        </p:txBody>
      </p:sp>
      <p:sp>
        <p:nvSpPr>
          <p:cNvPr id="3" name="Espace réservé de la date 2"/>
          <p:cNvSpPr>
            <a:spLocks noGrp="1"/>
          </p:cNvSpPr>
          <p:nvPr>
            <p:ph type="dt" sz="half" idx="11"/>
          </p:nvPr>
        </p:nvSpPr>
        <p:spPr/>
        <p:txBody>
          <a:bodyPr/>
          <a:lstStyle/>
          <a:p>
            <a:fld id="{9317A057-C766-48FB-B1EC-CC1898F04EF1}" type="datetime1">
              <a:rPr lang="de-DE" noProof="0" smtClean="0"/>
              <a:t>20.10.2016</a:t>
            </a:fld>
            <a:endParaRPr lang="de-DE" noProof="0"/>
          </a:p>
        </p:txBody>
      </p:sp>
      <p:sp>
        <p:nvSpPr>
          <p:cNvPr id="5" name="Espace réservé du contenu 4"/>
          <p:cNvSpPr>
            <a:spLocks noGrp="1"/>
          </p:cNvSpPr>
          <p:nvPr>
            <p:ph idx="1"/>
          </p:nvPr>
        </p:nvSpPr>
        <p:spPr>
          <a:xfrm>
            <a:off x="684000" y="2448000"/>
            <a:ext cx="5685978" cy="3816000"/>
          </a:xfrm>
        </p:spPr>
        <p:txBody>
          <a:bodyPr/>
          <a:lstStyle/>
          <a:p>
            <a:pPr marL="285750" indent="-285750">
              <a:buFont typeface="Arial" panose="020B0604020202020204" pitchFamily="34" charset="0"/>
              <a:buChar char="•"/>
            </a:pPr>
            <a:r>
              <a:rPr lang="fr-FR" dirty="0">
                <a:solidFill>
                  <a:srgbClr val="C00000"/>
                </a:solidFill>
              </a:rPr>
              <a:t>Gisement solaire</a:t>
            </a:r>
            <a:r>
              <a:rPr lang="fr-FR" dirty="0"/>
              <a:t>: favorable partout en Tunisie, </a:t>
            </a:r>
            <a:br>
              <a:rPr lang="fr-FR" dirty="0"/>
            </a:br>
            <a:r>
              <a:rPr lang="fr-FR" dirty="0"/>
              <a:t>1 500 kWh/m2/an au Nord ; &gt;2 000 kWh/m2/an au Sud</a:t>
            </a:r>
          </a:p>
          <a:p>
            <a:pPr marL="285750" indent="-285750">
              <a:buFont typeface="Arial" panose="020B0604020202020204" pitchFamily="34" charset="0"/>
              <a:buChar char="•"/>
            </a:pPr>
            <a:r>
              <a:rPr lang="fr-FR" dirty="0">
                <a:solidFill>
                  <a:srgbClr val="C80F0F"/>
                </a:solidFill>
              </a:rPr>
              <a:t>Disponibilité des toitures ou des espaces sur sol</a:t>
            </a:r>
            <a:r>
              <a:rPr lang="fr-FR" dirty="0"/>
              <a:t>: pour 100 </a:t>
            </a:r>
            <a:r>
              <a:rPr lang="fr-FR" dirty="0" err="1"/>
              <a:t>kWc</a:t>
            </a:r>
            <a:r>
              <a:rPr lang="fr-FR" dirty="0"/>
              <a:t> une superficie de 800 m2 est requise (taille moyenne d’un bâtiment d’élevage)</a:t>
            </a:r>
          </a:p>
          <a:p>
            <a:pPr marL="285750" indent="-285750">
              <a:buFont typeface="Arial" panose="020B0604020202020204" pitchFamily="34" charset="0"/>
              <a:buChar char="•"/>
            </a:pPr>
            <a:r>
              <a:rPr lang="fr-FR" dirty="0">
                <a:solidFill>
                  <a:srgbClr val="C80F0F"/>
                </a:solidFill>
              </a:rPr>
              <a:t>Portance des toitures</a:t>
            </a:r>
            <a:r>
              <a:rPr lang="fr-FR" dirty="0"/>
              <a:t>: le toit devra permettre une charge d’exploitation d’au moins 150 kg / m2</a:t>
            </a:r>
          </a:p>
          <a:p>
            <a:pPr marL="285750" indent="-285750">
              <a:buFont typeface="Arial" panose="020B0604020202020204" pitchFamily="34" charset="0"/>
              <a:buChar char="•"/>
            </a:pPr>
            <a:r>
              <a:rPr lang="fr-FR" dirty="0">
                <a:solidFill>
                  <a:srgbClr val="C80F0F"/>
                </a:solidFill>
              </a:rPr>
              <a:t>Orientation et inclinaison des toits</a:t>
            </a:r>
            <a:r>
              <a:rPr lang="fr-FR" dirty="0"/>
              <a:t>: orientation préférable vers le sud</a:t>
            </a:r>
          </a:p>
        </p:txBody>
      </p:sp>
      <p:pic>
        <p:nvPicPr>
          <p:cNvPr id="1028" name="Picture 4" descr="Résultat de recherche d'images pour &quot;sonne&quo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69978" y="2085652"/>
            <a:ext cx="1377663" cy="91868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Résultat de recherche d'images pour &quot;toit tunisie&quot;"/>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34932"/>
          <a:stretch/>
        </p:blipFill>
        <p:spPr bwMode="auto">
          <a:xfrm>
            <a:off x="6517750" y="3184066"/>
            <a:ext cx="1326936" cy="88723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Résultat de recherche d'images pour &quot;statik&quo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67023" y="4071301"/>
            <a:ext cx="1280618" cy="962293"/>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Résultat de recherche d'images pour &quot;inclination&quo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76192" y="5138269"/>
            <a:ext cx="1165235" cy="7655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4479197"/>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5 étapes de mise en œuvre d’un projet PV</a:t>
            </a:r>
          </a:p>
        </p:txBody>
      </p:sp>
      <p:sp>
        <p:nvSpPr>
          <p:cNvPr id="3" name="Espace réservé de la date 2"/>
          <p:cNvSpPr>
            <a:spLocks noGrp="1"/>
          </p:cNvSpPr>
          <p:nvPr>
            <p:ph type="dt" sz="half" idx="11"/>
          </p:nvPr>
        </p:nvSpPr>
        <p:spPr/>
        <p:txBody>
          <a:bodyPr/>
          <a:lstStyle/>
          <a:p>
            <a:fld id="{9317A057-C766-48FB-B1EC-CC1898F04EF1}" type="datetime1">
              <a:rPr lang="de-DE" noProof="0" smtClean="0"/>
              <a:t>20.10.2016</a:t>
            </a:fld>
            <a:endParaRPr lang="de-DE" noProof="0"/>
          </a:p>
        </p:txBody>
      </p:sp>
      <p:graphicFrame>
        <p:nvGraphicFramePr>
          <p:cNvPr id="5" name="Espace réservé du contenu 4"/>
          <p:cNvGraphicFramePr>
            <a:graphicFrameLocks noGrp="1"/>
          </p:cNvGraphicFramePr>
          <p:nvPr>
            <p:ph idx="1"/>
            <p:extLst>
              <p:ext uri="{D42A27DB-BD31-4B8C-83A1-F6EECF244321}">
                <p14:modId xmlns:p14="http://schemas.microsoft.com/office/powerpoint/2010/main" val="3121773437"/>
              </p:ext>
            </p:extLst>
          </p:nvPr>
        </p:nvGraphicFramePr>
        <p:xfrm>
          <a:off x="684213" y="2447925"/>
          <a:ext cx="7775575" cy="38163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42468307"/>
      </p:ext>
    </p:extLst>
  </p:cSld>
  <p:clrMapOvr>
    <a:masterClrMapping/>
  </p:clrMapOvr>
  <p:transition/>
</p:sld>
</file>

<file path=ppt/theme/theme1.xml><?xml version="1.0" encoding="utf-8"?>
<a:theme xmlns:a="http://schemas.openxmlformats.org/drawingml/2006/main" name="GIZ_Banner_Kopfzeile-Ausland (3)">
  <a:themeElements>
    <a:clrScheme name="GIZ">
      <a:dk1>
        <a:srgbClr val="000000"/>
      </a:dk1>
      <a:lt1>
        <a:srgbClr val="FFFFFF"/>
      </a:lt1>
      <a:dk2>
        <a:srgbClr val="6E6452"/>
      </a:dk2>
      <a:lt2>
        <a:srgbClr val="D2CDC8"/>
      </a:lt2>
      <a:accent1>
        <a:srgbClr val="C80F0F"/>
      </a:accent1>
      <a:accent2>
        <a:srgbClr val="4B859F"/>
      </a:accent2>
      <a:accent3>
        <a:srgbClr val="B498BA"/>
      </a:accent3>
      <a:accent4>
        <a:srgbClr val="F3BF49"/>
      </a:accent4>
      <a:accent5>
        <a:srgbClr val="94B322"/>
      </a:accent5>
      <a:accent6>
        <a:srgbClr val="B4E3ED"/>
      </a:accent6>
      <a:hlink>
        <a:srgbClr val="0000FF"/>
      </a:hlink>
      <a:folHlink>
        <a:srgbClr val="800080"/>
      </a:folHlink>
    </a:clrScheme>
    <a:fontScheme name="GIZ Schrift">
      <a:majorFont>
        <a:latin typeface="Arial"/>
        <a:ea typeface=""/>
        <a:cs typeface=""/>
      </a:majorFont>
      <a:minorFont>
        <a:latin typeface="Arial"/>
        <a:ea typeface=""/>
        <a:cs typeface=""/>
      </a:minorFont>
    </a:fontScheme>
    <a:fmtScheme name="GTZ">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200" b="1" i="0" u="none" strike="noStrike" cap="none" normalizeH="0" baseline="0" smtClean="0">
            <a:ln>
              <a:noFill/>
            </a:ln>
            <a:solidFill>
              <a:srgbClr val="999999"/>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200" b="1" i="0" u="none" strike="noStrike" cap="none" normalizeH="0" baseline="0" smtClean="0">
            <a:ln>
              <a:noFill/>
            </a:ln>
            <a:solidFill>
              <a:srgbClr val="999999"/>
            </a:solidFill>
            <a:effectLst/>
            <a:latin typeface="Arial" charset="0"/>
          </a:defRPr>
        </a:defPPr>
      </a:lstStyle>
    </a:lnDef>
  </a:objectDefaults>
  <a:extraClrSchemeLst/>
</a:theme>
</file>

<file path=ppt/theme/theme2.xml><?xml version="1.0" encoding="utf-8"?>
<a:theme xmlns:a="http://schemas.openxmlformats.org/drawingml/2006/main" name="Larissa-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GIZ_Banner_Kopfzeile-Ausland (3)</Template>
  <TotalTime>5393</TotalTime>
  <Words>987</Words>
  <Application>Microsoft Office PowerPoint</Application>
  <PresentationFormat>Affichage à l'écran (4:3)</PresentationFormat>
  <Paragraphs>186</Paragraphs>
  <Slides>22</Slides>
  <Notes>3</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22</vt:i4>
      </vt:variant>
    </vt:vector>
  </HeadingPairs>
  <TitlesOfParts>
    <vt:vector size="28" baseType="lpstr">
      <vt:lpstr>Arial</vt:lpstr>
      <vt:lpstr>Arial Narrow</vt:lpstr>
      <vt:lpstr>Calibri</vt:lpstr>
      <vt:lpstr>Times New Roman</vt:lpstr>
      <vt:lpstr>Wingdings</vt:lpstr>
      <vt:lpstr>GIZ_Banner_Kopfzeile-Ausland (3)</vt:lpstr>
      <vt:lpstr>Opportunités du Photovoltaïque dans les Secteurs Agricole et Agro-Alimentaire </vt:lpstr>
      <vt:lpstr>La GIZ en Tunisie</vt:lpstr>
      <vt:lpstr>Projets Développement du Marché Solaire &amp; REACTIVATE</vt:lpstr>
      <vt:lpstr>La technologie et les applications</vt:lpstr>
      <vt:lpstr>Types d’installations dans les secteurs agricole/agro</vt:lpstr>
      <vt:lpstr>Consommation électrique et potentiel PV dans le secteur agricole</vt:lpstr>
      <vt:lpstr>Composition d’une installation PV </vt:lpstr>
      <vt:lpstr>Conditions pour une installation PV</vt:lpstr>
      <vt:lpstr>5 étapes de mise en œuvre d’un projet PV</vt:lpstr>
      <vt:lpstr>La rentabilité</vt:lpstr>
      <vt:lpstr>La rentabilité d’un projet PV</vt:lpstr>
      <vt:lpstr>Spotlight Réfrigération du lait: installation de 45 kWc, MT </vt:lpstr>
      <vt:lpstr>Spotlight Réfrigération du lait: installation de 45 kWc, MT </vt:lpstr>
      <vt:lpstr>Spotlight Aviculture: installation de 150 kWc, MT </vt:lpstr>
      <vt:lpstr>Spotlight Réfrigération du lait: installation de 150 kWc, MT </vt:lpstr>
      <vt:lpstr>Outil de calcul de rentabilité </vt:lpstr>
      <vt:lpstr>Exemples de projets d’autoproduction existants</vt:lpstr>
      <vt:lpstr>L’impact sur l’emploi</vt:lpstr>
      <vt:lpstr>Activités dans le secteur agricole coopération GIZ/ANME/APIA</vt:lpstr>
      <vt:lpstr>MERCI POUR VOTRE ATTENTION</vt:lpstr>
      <vt:lpstr>ANNEXES</vt:lpstr>
      <vt:lpstr>Subventions APIA</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GIZ-Design</dc:creator>
  <cp:keywords>GIZ-Leerfolie</cp:keywords>
  <cp:lastModifiedBy>Elisabeth Gager</cp:lastModifiedBy>
  <cp:revision>328</cp:revision>
  <cp:lastPrinted>2012-07-19T10:16:59Z</cp:lastPrinted>
  <dcterms:created xsi:type="dcterms:W3CDTF">2013-09-05T11:54:56Z</dcterms:created>
  <dcterms:modified xsi:type="dcterms:W3CDTF">2016-10-20T06:39:36Z</dcterms:modified>
</cp:coreProperties>
</file>